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70" r:id="rId4"/>
    <p:sldId id="259" r:id="rId5"/>
    <p:sldId id="260" r:id="rId6"/>
    <p:sldId id="263" r:id="rId7"/>
    <p:sldId id="264" r:id="rId8"/>
    <p:sldId id="272" r:id="rId9"/>
    <p:sldId id="271" r:id="rId10"/>
    <p:sldId id="261" r:id="rId11"/>
    <p:sldId id="273" r:id="rId12"/>
    <p:sldId id="274" r:id="rId13"/>
    <p:sldId id="275" r:id="rId14"/>
    <p:sldId id="277" r:id="rId15"/>
    <p:sldId id="276" r:id="rId16"/>
    <p:sldId id="278" r:id="rId17"/>
    <p:sldId id="280" r:id="rId18"/>
    <p:sldId id="281" r:id="rId19"/>
    <p:sldId id="293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4" r:id="rId29"/>
    <p:sldId id="290" r:id="rId30"/>
    <p:sldId id="265" r:id="rId31"/>
    <p:sldId id="266" r:id="rId32"/>
    <p:sldId id="291" r:id="rId33"/>
    <p:sldId id="292" r:id="rId34"/>
    <p:sldId id="262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87239" autoAdjust="0"/>
  </p:normalViewPr>
  <p:slideViewPr>
    <p:cSldViewPr snapToGrid="0">
      <p:cViewPr varScale="1">
        <p:scale>
          <a:sx n="75" d="100"/>
          <a:sy n="75" d="100"/>
        </p:scale>
        <p:origin x="-912" y="-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264" y="100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39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11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11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16601419855731"/>
          <c:y val="0.10720177681725146"/>
          <c:w val="0.74014324955881439"/>
          <c:h val="0.8079474557687604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/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/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/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/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/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/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/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/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800" b="1" i="0" u="none" strike="noStrike" kern="1200" spc="0" baseline="0">
                        <a:solidFill>
                          <a:schemeClr val="accent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700" dirty="0" err="1"/>
                      <a:t>아우터</a:t>
                    </a:r>
                    <a:endParaRPr lang="ko-KR" altLang="en-US" sz="70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/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상의</c:v>
                </c:pt>
                <c:pt idx="1">
                  <c:v>하의</c:v>
                </c:pt>
                <c:pt idx="2">
                  <c:v>아우터</c:v>
                </c:pt>
                <c:pt idx="3">
                  <c:v>모자</c:v>
                </c:pt>
                <c:pt idx="4">
                  <c:v>신발</c:v>
                </c:pt>
                <c:pt idx="5">
                  <c:v>목</c:v>
                </c:pt>
                <c:pt idx="6">
                  <c:v>귀</c:v>
                </c:pt>
                <c:pt idx="7">
                  <c:v>손목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31</c:v>
                </c:pt>
                <c:pt idx="1">
                  <c:v>20</c:v>
                </c:pt>
                <c:pt idx="2">
                  <c:v>7</c:v>
                </c:pt>
                <c:pt idx="3">
                  <c:v>3</c:v>
                </c:pt>
                <c:pt idx="4">
                  <c:v>10</c:v>
                </c:pt>
                <c:pt idx="5">
                  <c:v>6</c:v>
                </c:pt>
                <c:pt idx="6">
                  <c:v>7</c:v>
                </c:pt>
                <c:pt idx="7">
                  <c:v>2</c:v>
                </c:pt>
              </c:numCache>
            </c:numRef>
          </c:val>
          <c:extLst xmlns:c16r2="http://schemas.microsoft.com/office/drawing/2015/06/chart"/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인기유저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회원님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전체유저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6765184"/>
        <c:axId val="236766720"/>
      </c:barChart>
      <c:catAx>
        <c:axId val="236765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6766720"/>
        <c:crosses val="autoZero"/>
        <c:auto val="1"/>
        <c:lblAlgn val="ctr"/>
        <c:lblOffset val="100"/>
        <c:noMultiLvlLbl val="0"/>
      </c:catAx>
      <c:valAx>
        <c:axId val="236766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6765184"/>
        <c:crosses val="autoZero"/>
        <c:crossBetween val="between"/>
      </c:valAx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인기유저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회원님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전체유저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3814016"/>
        <c:axId val="183815552"/>
      </c:barChart>
      <c:catAx>
        <c:axId val="1838140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815552"/>
        <c:crosses val="autoZero"/>
        <c:auto val="1"/>
        <c:lblAlgn val="ctr"/>
        <c:lblOffset val="100"/>
        <c:noMultiLvlLbl val="0"/>
      </c:catAx>
      <c:valAx>
        <c:axId val="1838155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814016"/>
        <c:crosses val="autoZero"/>
        <c:crossBetween val="between"/>
      </c:valAx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16601419855731"/>
          <c:y val="0.10720177681725146"/>
          <c:w val="0.74014324955881439"/>
          <c:h val="0.8079474557687604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/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/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/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/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/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/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/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/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800" b="1" i="0" u="none" strike="noStrike" kern="1200" spc="0" baseline="0">
                        <a:solidFill>
                          <a:schemeClr val="accent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700" dirty="0" err="1"/>
                      <a:t>아우터</a:t>
                    </a:r>
                    <a:endParaRPr lang="ko-KR" altLang="en-US" sz="70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/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상의</c:v>
                </c:pt>
                <c:pt idx="1">
                  <c:v>하의</c:v>
                </c:pt>
                <c:pt idx="2">
                  <c:v>아우터</c:v>
                </c:pt>
                <c:pt idx="3">
                  <c:v>모자</c:v>
                </c:pt>
                <c:pt idx="4">
                  <c:v>신발</c:v>
                </c:pt>
                <c:pt idx="5">
                  <c:v>목</c:v>
                </c:pt>
                <c:pt idx="6">
                  <c:v>귀</c:v>
                </c:pt>
                <c:pt idx="7">
                  <c:v>손목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31</c:v>
                </c:pt>
                <c:pt idx="1">
                  <c:v>20</c:v>
                </c:pt>
                <c:pt idx="2">
                  <c:v>7</c:v>
                </c:pt>
                <c:pt idx="3">
                  <c:v>3</c:v>
                </c:pt>
                <c:pt idx="4">
                  <c:v>10</c:v>
                </c:pt>
                <c:pt idx="5">
                  <c:v>6</c:v>
                </c:pt>
                <c:pt idx="6">
                  <c:v>7</c:v>
                </c:pt>
                <c:pt idx="7">
                  <c:v>2</c:v>
                </c:pt>
              </c:numCache>
            </c:numRef>
          </c:val>
          <c:extLst xmlns:c16r2="http://schemas.microsoft.com/office/drawing/2015/06/chart"/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E1806-1FCD-4450-9FDE-848CCF71950A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98735-877A-4A1D-B853-1A09624FA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269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kmib.co.kr/article/view.asp?arcid=0008875589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735-877A-4A1D-B853-1A09624FA56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217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3"/>
              </a:rPr>
              <a:t>http://news.kmib.co.kr/article/view.asp?arcid=0008875589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735-877A-4A1D-B853-1A09624FA5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22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735-877A-4A1D-B853-1A09624FA5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546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총 개수 유저 정규분포 상 나의 위치</a:t>
            </a:r>
            <a:endParaRPr lang="en-US" altLang="ko-KR" sz="1200" kern="120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부위별 유저 정규분포 상 나의 위치</a:t>
            </a:r>
            <a:endParaRPr lang="en-US" altLang="ko-KR" sz="1200" kern="120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일주일간 선택한 옷 개수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자주 바꾸는지 같은걸 입는지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최근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주 평균 나의 옷 두께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(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다른유저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대비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최근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주 평균 나의 옷 길이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(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다른유저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대비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내가 자주 입는 옷 색상은 어느 계열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나는 스포티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?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클래식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?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유로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?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힙합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?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슬림핏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?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루즈핏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? (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가능한가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?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이번엔 패스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나는 어떤 재질의 옷을 잘 입는 편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나는 라운드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?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브이넥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?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칼라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난 청바지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?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면바지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?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슬랙스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?</a:t>
            </a:r>
            <a:endParaRPr lang="ko-KR" altLang="en-US" sz="1100" kern="120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735-877A-4A1D-B853-1A09624FA56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99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CAB314-A1AE-4496-A1A0-470B17C66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F785100-BE16-44FF-BA28-D1CDE6207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F8F0624-6A97-4340-BBC0-F406EC9E1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21F1-FD33-430F-B954-AFA6A8745600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1398D5D-AF3A-4737-9209-7D8C40653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51C6D5E-AB41-44E0-852C-9728866BF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33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12EE50-5FB7-4725-9B34-9D8BB101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6304240-5D2E-4982-95BC-75F4FFECC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F519733-5C1E-40B5-B8A4-7607189A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21F1-FD33-430F-B954-AFA6A8745600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8CA3A87-A8C6-4070-AACB-23FE6B133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AB17095-1D70-49E0-960C-93BC8063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260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B07496F-CCB1-4A76-926D-166208828A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FC7E65E-7002-4C7C-A91E-D94B08EEA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2DCE4A4-40D7-4463-8760-58EC5CBE1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21F1-FD33-430F-B954-AFA6A8745600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A947959-E9B6-41A1-8DBD-740A7927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4CE6B20-E9EB-4637-B63C-3B59A774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21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0D8C8F-B9A8-4A33-867E-72DB1F76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4E57526-A2F7-45AB-B38F-710508018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07EE74F-ABC2-4987-BA51-1D34C1CC7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21F1-FD33-430F-B954-AFA6A8745600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5F78460-E835-455F-A910-D88D6120F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36C2AE-2567-4FF3-91D0-B75FBA08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81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661155F-34CD-409B-89CF-07D1FFD8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80E571A-D172-4599-89B0-5FC727D6B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972A9DF-4DD4-4CC6-8677-A31344DF9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21F1-FD33-430F-B954-AFA6A8745600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C25F82E-C11C-4054-BA27-829803C8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2A7D72A-D58C-48CE-88EE-A0D5376E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19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9C0673-44B9-49A7-A18A-BDEBDAF17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2B52BB-ED71-4B44-9CC4-9D3CF3C444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C308A9E-070B-4382-B9A3-2EC36D7F7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7B48C2B-F3BE-433E-B7BC-B4F49AC6D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21F1-FD33-430F-B954-AFA6A8745600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841D66C-FF71-4280-A86F-5126E9476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8B2EAA5-1DB1-4B62-BC4E-6AF8C9897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209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6FA39B-FEED-49F6-88BF-CD9B2430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689BDD6-6D65-49A1-8E77-F20C8433B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1CBAAA9-6F19-4B4F-9B04-F441A0723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094EB5F-5A0B-4449-B888-A7A640029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CD315FC-EDA9-4967-A80D-01D60F926D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6E443D9-E487-430D-AAAC-38630AF7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21F1-FD33-430F-B954-AFA6A8745600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AF6DF78-918E-4E56-BE20-7C77D526B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E0AD0AA-6409-4277-9B5F-F2C08F5E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191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BD6DEF4-D2E1-4CD8-AE26-604B020F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85C673A-D249-48EA-9AA8-B9282819C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21F1-FD33-430F-B954-AFA6A8745600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F7E536D-E8C9-4CF1-9889-0F53A8BAA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C5D579B-66B8-44E1-9CBC-AF85D6D1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428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67ECC7B-EDE4-4300-80FD-6171A06C4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21F1-FD33-430F-B954-AFA6A8745600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4E74344-EF50-40DD-B992-A0785C844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4DBAE10-4AEA-4740-956B-1E472572F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020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FD8F59D-D2D1-44A0-843E-A0A45C27A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133E5C6-AE19-40CD-A861-E9EF741A0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B2F85E5-E045-461C-9D18-2E007AF7C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D495165-F85F-45BE-9D8C-6DD87237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21F1-FD33-430F-B954-AFA6A8745600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A178DDD-152B-43DF-8FA5-5A0637FA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58A20FC-63E6-45BC-8ED0-7A4E0D257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0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115B897-2695-41D7-A408-C839E8D15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826C28D-4904-4B52-ACA4-2BAFC24C19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72DC752-629C-4DDF-A2EA-8C41B961C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3E32760-0798-461B-8197-F71329420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21F1-FD33-430F-B954-AFA6A8745600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A0FDC31-168D-4E42-99FE-B06EBF16D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3865785-7FFE-40B4-B5BE-4051A718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95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9BAC46A-B3B6-4131-A7D9-43DD94285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E0DAEA4-5CA1-4F45-97A5-1B8B5DCD9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B9F39FD-DAC6-4CC0-B3ED-89D3F5658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F21F1-FD33-430F-B954-AFA6A8745600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23682CA-663D-472E-9A4C-721813193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25562B5-DA5B-4C62-87CD-5B4916AB9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1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9.jpg"/><Relationship Id="rId4" Type="http://schemas.openxmlformats.org/officeDocument/2006/relationships/image" Target="../media/image47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1.png"/><Relationship Id="rId10" Type="http://schemas.openxmlformats.org/officeDocument/2006/relationships/image" Target="../media/image57.jpeg"/><Relationship Id="rId4" Type="http://schemas.openxmlformats.org/officeDocument/2006/relationships/image" Target="../media/image47.png"/><Relationship Id="rId9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7.png"/><Relationship Id="rId9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38.jpe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7.png"/><Relationship Id="rId10" Type="http://schemas.openxmlformats.org/officeDocument/2006/relationships/chart" Target="../charts/chart4.xml"/><Relationship Id="rId4" Type="http://schemas.openxmlformats.org/officeDocument/2006/relationships/image" Target="../media/image46.png"/><Relationship Id="rId9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../clipboard/media/image11.svg"/><Relationship Id="rId18" Type="http://schemas.openxmlformats.org/officeDocument/2006/relationships/image" Target="../media/image17.png"/><Relationship Id="rId26" Type="http://schemas.openxmlformats.org/officeDocument/2006/relationships/image" Target="../media/image21.png"/><Relationship Id="rId3" Type="http://schemas.openxmlformats.org/officeDocument/2006/relationships/image" Target="../media/image9.jpeg"/><Relationship Id="rId21" Type="http://schemas.openxmlformats.org/officeDocument/2006/relationships/image" Target="../../clipboard/media/image19.svg"/><Relationship Id="rId7" Type="http://schemas.openxmlformats.org/officeDocument/2006/relationships/image" Target="../../clipboard/media/image5.svg"/><Relationship Id="rId12" Type="http://schemas.openxmlformats.org/officeDocument/2006/relationships/image" Target="../media/image14.png"/><Relationship Id="rId17" Type="http://schemas.openxmlformats.org/officeDocument/2006/relationships/image" Target="../../clipboard/media/image15.svg"/><Relationship Id="rId25" Type="http://schemas.openxmlformats.org/officeDocument/2006/relationships/image" Target="../../clipboard/media/image23.svg"/><Relationship Id="rId2" Type="http://schemas.openxmlformats.org/officeDocument/2006/relationships/image" Target="../media/image8.jpe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29" Type="http://schemas.openxmlformats.org/officeDocument/2006/relationships/image" Target="../../clipboard/media/image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../clipboard/media/image9.svg"/><Relationship Id="rId24" Type="http://schemas.openxmlformats.org/officeDocument/2006/relationships/image" Target="../media/image20.png"/><Relationship Id="rId5" Type="http://schemas.openxmlformats.org/officeDocument/2006/relationships/image" Target="../../clipboard/media/image3.svg"/><Relationship Id="rId15" Type="http://schemas.openxmlformats.org/officeDocument/2006/relationships/image" Target="../../clipboard/media/image13.svg"/><Relationship Id="rId23" Type="http://schemas.openxmlformats.org/officeDocument/2006/relationships/image" Target="../../clipboard/media/image21.svg"/><Relationship Id="rId28" Type="http://schemas.openxmlformats.org/officeDocument/2006/relationships/image" Target="../media/image22.png"/><Relationship Id="rId10" Type="http://schemas.openxmlformats.org/officeDocument/2006/relationships/image" Target="../media/image13.png"/><Relationship Id="rId19" Type="http://schemas.openxmlformats.org/officeDocument/2006/relationships/image" Target="../../clipboard/media/image17.svg"/><Relationship Id="rId4" Type="http://schemas.openxmlformats.org/officeDocument/2006/relationships/image" Target="../media/image10.png"/><Relationship Id="rId9" Type="http://schemas.openxmlformats.org/officeDocument/2006/relationships/image" Target="../../clipboard/media/image7.svg"/><Relationship Id="rId14" Type="http://schemas.openxmlformats.org/officeDocument/2006/relationships/image" Target="../media/image15.png"/><Relationship Id="rId22" Type="http://schemas.openxmlformats.org/officeDocument/2006/relationships/image" Target="../media/image19.png"/><Relationship Id="rId27" Type="http://schemas.openxmlformats.org/officeDocument/2006/relationships/image" Target="../../clipboard/media/image25.svg"/><Relationship Id="rId30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igh fashion woman wearing sunglasses with a handful of shopping bags">
            <a:extLst>
              <a:ext uri="{FF2B5EF4-FFF2-40B4-BE49-F238E27FC236}">
                <a16:creationId xmlns:a16="http://schemas.microsoft.com/office/drawing/2014/main" xmlns="" id="{DD0AC4B8-86D7-431B-84CE-89BB82019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순서도: 수동 입력 9">
            <a:extLst>
              <a:ext uri="{FF2B5EF4-FFF2-40B4-BE49-F238E27FC236}">
                <a16:creationId xmlns:a16="http://schemas.microsoft.com/office/drawing/2014/main" xmlns="" id="{3426C77E-F3B4-4B16-B451-DBD904ECB5E3}"/>
              </a:ext>
            </a:extLst>
          </p:cNvPr>
          <p:cNvSpPr/>
          <p:nvPr/>
        </p:nvSpPr>
        <p:spPr>
          <a:xfrm rot="16200000" flipH="1">
            <a:off x="4441423" y="-945841"/>
            <a:ext cx="6895733" cy="8711954"/>
          </a:xfrm>
          <a:prstGeom prst="flowChartManualInpu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56FD1554-DE19-493D-8C10-430A2EB1243B}"/>
              </a:ext>
            </a:extLst>
          </p:cNvPr>
          <p:cNvCxnSpPr>
            <a:cxnSpLocks/>
          </p:cNvCxnSpPr>
          <p:nvPr/>
        </p:nvCxnSpPr>
        <p:spPr>
          <a:xfrm>
            <a:off x="5309937" y="2972054"/>
            <a:ext cx="6136105" cy="0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76207" y="1720537"/>
            <a:ext cx="54543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chemeClr val="bg1"/>
                </a:solidFill>
                <a:latin typeface="BrushScript BT" pitchFamily="2" charset="0"/>
              </a:rPr>
              <a:t>Hip-</a:t>
            </a:r>
            <a:r>
              <a:rPr lang="en-US" altLang="ko-KR" sz="8000" dirty="0" err="1" smtClean="0">
                <a:solidFill>
                  <a:schemeClr val="bg1"/>
                </a:solidFill>
                <a:latin typeface="BrushScript BT" pitchFamily="2" charset="0"/>
              </a:rPr>
              <a:t>Drobe</a:t>
            </a:r>
            <a:endParaRPr lang="ko-KR" altLang="en-US" sz="8000" dirty="0">
              <a:solidFill>
                <a:schemeClr val="bg1"/>
              </a:solidFill>
              <a:latin typeface="BrushScript B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4866" y="3084588"/>
            <a:ext cx="4628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힙드로브</a:t>
            </a:r>
            <a:r>
              <a:rPr lang="en-US" altLang="ko-KR" sz="28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내 손 안의 옷장</a:t>
            </a:r>
            <a:endParaRPr lang="ko-KR" altLang="en-US" sz="28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3660" y="5897133"/>
            <a:ext cx="3834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65000"/>
                  </a:schemeClr>
                </a:solidFill>
                <a:latin typeface="BrushScript BT" pitchFamily="2" charset="0"/>
                <a:ea typeface="12롯데마트행복Bold" pitchFamily="18" charset="-127"/>
                <a:cs typeface="Segoe UI Historic" pitchFamily="34" charset="0"/>
              </a:rPr>
              <a:t>Designed by. Passion Leader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BrushScript BT" pitchFamily="2" charset="0"/>
              <a:ea typeface="12롯데마트행복Bold" pitchFamily="18" charset="-127"/>
              <a:cs typeface="Segoe UI Historic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09854" y="6265158"/>
            <a:ext cx="2808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12롯데마트행복Bold" pitchFamily="18" charset="-127"/>
                <a:ea typeface="12롯데마트행복Bold" pitchFamily="18" charset="-127"/>
                <a:cs typeface="Segoe UI Historic" pitchFamily="34" charset="0"/>
              </a:rPr>
              <a:t>성하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12롯데마트행복Bold" pitchFamily="18" charset="-127"/>
                <a:ea typeface="12롯데마트행복Bold" pitchFamily="18" charset="-127"/>
                <a:cs typeface="Segoe UI Historic" pitchFamily="34" charset="0"/>
              </a:rPr>
              <a:t>진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12롯데마트행복Bold" pitchFamily="18" charset="-127"/>
                <a:ea typeface="12롯데마트행복Bold" pitchFamily="18" charset="-127"/>
                <a:cs typeface="Segoe UI Historic" pitchFamily="34" charset="0"/>
              </a:rPr>
              <a:t>   |   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12롯데마트행복Bold" pitchFamily="18" charset="-127"/>
                <a:ea typeface="12롯데마트행복Bold" pitchFamily="18" charset="-127"/>
                <a:cs typeface="Segoe UI Historic" pitchFamily="34" charset="0"/>
              </a:rPr>
              <a:t>김재현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12롯데마트행복Bold" pitchFamily="18" charset="-127"/>
                <a:ea typeface="12롯데마트행복Bold" pitchFamily="18" charset="-127"/>
                <a:cs typeface="Segoe UI Historic" pitchFamily="34" charset="0"/>
              </a:rPr>
              <a:t> 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12롯데마트행복Bold" pitchFamily="18" charset="-127"/>
                <a:ea typeface="12롯데마트행복Bold" pitchFamily="18" charset="-127"/>
                <a:cs typeface="Segoe UI Historic" pitchFamily="34" charset="0"/>
              </a:rPr>
              <a:t>  |   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12롯데마트행복Bold" pitchFamily="18" charset="-127"/>
                <a:ea typeface="12롯데마트행복Bold" pitchFamily="18" charset="-127"/>
                <a:cs typeface="Segoe UI Historic" pitchFamily="34" charset="0"/>
              </a:rPr>
              <a:t>김현민</a:t>
            </a:r>
            <a:endParaRPr lang="en-US" altLang="ko-KR" sz="1600" dirty="0" smtClean="0">
              <a:solidFill>
                <a:schemeClr val="bg1">
                  <a:lumMod val="65000"/>
                </a:schemeClr>
              </a:solidFill>
              <a:latin typeface="12롯데마트행복Bold" pitchFamily="18" charset="-127"/>
              <a:ea typeface="12롯데마트행복Bold" pitchFamily="18" charset="-127"/>
              <a:cs typeface="Segoe UI Historic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8706" y="3612908"/>
            <a:ext cx="6325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Made by. Passion(</a:t>
            </a:r>
            <a:r>
              <a:rPr lang="ko-KR" altLang="en-US" sz="20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열정만큼은</a:t>
            </a:r>
            <a:r>
              <a:rPr lang="en-US" altLang="ko-KR" sz="20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)</a:t>
            </a:r>
            <a:r>
              <a:rPr lang="ko-KR" altLang="en-US" sz="20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Leader(</a:t>
            </a:r>
            <a:r>
              <a:rPr lang="ko-KR" altLang="en-US" sz="20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이 중에서 리더</a:t>
            </a:r>
            <a:r>
              <a:rPr lang="en-US" altLang="ko-KR" sz="20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!)</a:t>
            </a:r>
            <a:endParaRPr lang="ko-KR" altLang="en-US" sz="20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28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.unsplash.com/photo-1504640381437-3e7e37b039a1?ixlib=rb-0.3.5&amp;ixid=eyJhcHBfaWQiOjEyMDd9&amp;s=6cfe9018b152bf485b8447ec8ea5d814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398B2130-921A-498F-846A-16A3DB65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40E7BDF-E859-4D10-957F-E7693A79E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xmlns="" id="{F062EA16-42A1-43F0-B898-265E68DC4FA6}"/>
              </a:ext>
            </a:extLst>
          </p:cNvPr>
          <p:cNvSpPr/>
          <p:nvPr/>
        </p:nvSpPr>
        <p:spPr>
          <a:xfrm rot="5400000" flipH="1">
            <a:off x="3410606" y="-2605375"/>
            <a:ext cx="573890" cy="7395099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xmlns="" id="{A7EFF5E9-0808-4F7E-B595-969362A9FCFB}"/>
              </a:ext>
            </a:extLst>
          </p:cNvPr>
          <p:cNvSpPr/>
          <p:nvPr/>
        </p:nvSpPr>
        <p:spPr>
          <a:xfrm rot="16200000" flipH="1">
            <a:off x="9506606" y="-1879149"/>
            <a:ext cx="573890" cy="4796900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2633" y="850163"/>
            <a:ext cx="428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메인 페이지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pic>
        <p:nvPicPr>
          <p:cNvPr id="8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4" y="1520017"/>
            <a:ext cx="7916682" cy="528069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9600" y="3126088"/>
            <a:ext cx="171250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</a:rPr>
              <a:t>내 옷장 가기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나만의 옷장에 옷을 등록하고 매일매일 </a:t>
            </a:r>
            <a:r>
              <a:rPr lang="ko-KR" altLang="en-US" sz="9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새로운 </a:t>
            </a:r>
            <a:r>
              <a:rPr lang="ko-KR" altLang="en-US" sz="900" b="1" dirty="0" err="1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인사이트를</a:t>
            </a:r>
            <a:r>
              <a:rPr lang="en-US" altLang="ko-KR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 algn="r"/>
            <a:r>
              <a:rPr lang="ko-KR" altLang="en-US" sz="1400" b="1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인기유</a:t>
            </a:r>
            <a:r>
              <a:rPr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</a:rPr>
              <a:t>저</a:t>
            </a:r>
            <a:r>
              <a:rPr lang="ko-KR" altLang="en-US" sz="1400" b="1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</a:rPr>
              <a:t>둘러보기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옷 잘 입는 사람들의 </a:t>
            </a:r>
            <a:r>
              <a:rPr lang="ko-KR" altLang="en-US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활동이 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궁금하다면</a:t>
            </a:r>
            <a:r>
              <a:rPr lang="en-US" altLang="ko-KR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이곳으로</a:t>
            </a:r>
            <a:r>
              <a:rPr lang="en-US" altLang="ko-KR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/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타임라인</a:t>
            </a:r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/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사용자들이 포스팅한 핏팅 조합들을 확인해보세요</a:t>
            </a:r>
            <a:endParaRPr lang="en-US" altLang="ko-KR" sz="8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4"/>
          <p:cNvSpPr txBox="1"/>
          <p:nvPr/>
        </p:nvSpPr>
        <p:spPr>
          <a:xfrm>
            <a:off x="5333257" y="5028018"/>
            <a:ext cx="235131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나만의 옷장에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나의 </a:t>
            </a:r>
            <a:r>
              <a:rPr lang="ko-KR" alt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힙템들을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등록하세요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내일 뭐 입지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?”</a:t>
            </a:r>
          </a:p>
          <a:p>
            <a:pPr algn="r"/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내게 무슨 옷이 있었더라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</a:p>
          <a:p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이런 </a:t>
            </a: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고민은 이제</a:t>
            </a:r>
            <a:endParaRPr lang="en-US" altLang="ko-KR" sz="1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sz="1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힙드로브에서</a:t>
            </a: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해결하자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525" y="1556981"/>
            <a:ext cx="1941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ushScript BT" pitchFamily="2" charset="0"/>
              </a:rPr>
              <a:t>Hip-</a:t>
            </a:r>
            <a:r>
              <a:rPr lang="en-US" altLang="ko-KR" sz="28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ushScript BT" pitchFamily="2" charset="0"/>
              </a:rPr>
              <a:t>Drobe</a:t>
            </a:r>
            <a:endParaRPr lang="ko-KR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rushScript BT" pitchFamily="2" charset="0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4714050" y="1645974"/>
            <a:ext cx="314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100" b="1" dirty="0">
                <a:solidFill>
                  <a:schemeClr val="bg1"/>
                </a:solidFill>
                <a:latin typeface="+mj-ea"/>
                <a:ea typeface="+mj-ea"/>
              </a:rPr>
              <a:t>로그인 도움말 </a:t>
            </a:r>
            <a:r>
              <a:rPr lang="en-US" altLang="ko-KR" sz="11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+mj-ea"/>
                <a:ea typeface="+mj-ea"/>
              </a:rPr>
              <a:t>내 옷장 </a:t>
            </a:r>
            <a:r>
              <a:rPr lang="en-US" altLang="ko-KR" sz="1100" b="1" dirty="0">
                <a:solidFill>
                  <a:schemeClr val="bg1"/>
                </a:solidFill>
                <a:latin typeface="+mj-ea"/>
                <a:ea typeface="+mj-ea"/>
              </a:rPr>
              <a:t>0)</a:t>
            </a:r>
            <a:endParaRPr lang="ko-KR" altLang="en-US" sz="11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61374" y="2349129"/>
            <a:ext cx="3718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자라 매거진 느낌으로 </a:t>
            </a:r>
            <a:r>
              <a:rPr lang="ko-KR" altLang="en-US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트렌디하고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화려한 느낌을 살릴 계획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61374" y="3890595"/>
            <a:ext cx="3718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텍스트는 적게</a:t>
            </a:r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,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필수 링크와 핵심 기능 설명 위주로</a:t>
            </a:r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!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5728996" y="2672294"/>
            <a:ext cx="2632378" cy="3231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186473" y="3928250"/>
            <a:ext cx="6052458" cy="28551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34073" y="1309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12롯데마트행복Light" pitchFamily="18" charset="-127"/>
                <a:ea typeface="12롯데마트행복Light" pitchFamily="18" charset="-127"/>
              </a:rPr>
              <a:t>UX DRAFT</a:t>
            </a:r>
            <a:endParaRPr lang="ko-KR" altLang="en-US" sz="2000" dirty="0">
              <a:solidFill>
                <a:schemeClr val="bg1"/>
              </a:solidFill>
              <a:latin typeface="12롯데마트행복Light" pitchFamily="18" charset="-127"/>
              <a:ea typeface="12롯데마트행복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45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.unsplash.com/photo-1504640381437-3e7e37b039a1?ixlib=rb-0.3.5&amp;ixid=eyJhcHBfaWQiOjEyMDd9&amp;s=6cfe9018b152bf485b8447ec8ea5d814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398B2130-921A-498F-846A-16A3DB65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40E7BDF-E859-4D10-957F-E7693A79E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xmlns="" id="{F062EA16-42A1-43F0-B898-265E68DC4FA6}"/>
              </a:ext>
            </a:extLst>
          </p:cNvPr>
          <p:cNvSpPr/>
          <p:nvPr/>
        </p:nvSpPr>
        <p:spPr>
          <a:xfrm rot="5400000" flipH="1">
            <a:off x="3410606" y="-2605375"/>
            <a:ext cx="573890" cy="7395099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xmlns="" id="{A7EFF5E9-0808-4F7E-B595-969362A9FCFB}"/>
              </a:ext>
            </a:extLst>
          </p:cNvPr>
          <p:cNvSpPr/>
          <p:nvPr/>
        </p:nvSpPr>
        <p:spPr>
          <a:xfrm rot="16200000" flipH="1">
            <a:off x="9506606" y="-1879149"/>
            <a:ext cx="573890" cy="4796900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99358" y="850163"/>
            <a:ext cx="428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메인 페이지 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(cont’d 1)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pic>
        <p:nvPicPr>
          <p:cNvPr id="8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4" y="1520017"/>
            <a:ext cx="7916682" cy="5280693"/>
          </a:xfrm>
          <a:prstGeom prst="rect">
            <a:avLst/>
          </a:prstGeom>
        </p:spPr>
      </p:pic>
      <p:sp>
        <p:nvSpPr>
          <p:cNvPr id="9" name="TextBox 11"/>
          <p:cNvSpPr txBox="1"/>
          <p:nvPr/>
        </p:nvSpPr>
        <p:spPr>
          <a:xfrm>
            <a:off x="209600" y="3126088"/>
            <a:ext cx="171250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</a:rPr>
              <a:t>내 옷장 가기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나만의 옷장에 옷을 등록하고 매일매일 </a:t>
            </a:r>
            <a:r>
              <a:rPr lang="ko-KR" altLang="en-US" sz="9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새로운 </a:t>
            </a:r>
            <a:r>
              <a:rPr lang="ko-KR" altLang="en-US" sz="900" b="1" dirty="0" err="1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인사이트를</a:t>
            </a:r>
            <a:r>
              <a:rPr lang="en-US" altLang="ko-KR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 algn="r"/>
            <a:r>
              <a:rPr lang="ko-KR" altLang="en-US" sz="1400" b="1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인기유</a:t>
            </a:r>
            <a:r>
              <a:rPr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</a:rPr>
              <a:t>저</a:t>
            </a:r>
            <a:r>
              <a:rPr lang="ko-KR" altLang="en-US" sz="1400" b="1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</a:rPr>
              <a:t>둘러보기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옷 잘 입는 사람들의 </a:t>
            </a:r>
            <a:r>
              <a:rPr lang="ko-KR" altLang="en-US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활동이 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궁금하다면</a:t>
            </a:r>
            <a:r>
              <a:rPr lang="en-US" altLang="ko-KR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이곳으로</a:t>
            </a:r>
            <a:r>
              <a:rPr lang="en-US" altLang="ko-KR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/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타임라인</a:t>
            </a:r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/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사용자들이 포스팅한 핏팅 조합들을 확인해보세요</a:t>
            </a:r>
            <a:endParaRPr lang="en-US" altLang="ko-KR" sz="8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14"/>
          <p:cNvSpPr txBox="1"/>
          <p:nvPr/>
        </p:nvSpPr>
        <p:spPr>
          <a:xfrm>
            <a:off x="5333257" y="5028018"/>
            <a:ext cx="235131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나만의 옷장에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나의 </a:t>
            </a:r>
            <a:r>
              <a:rPr lang="ko-KR" alt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힙템들을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등록하세요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내일 뭐 입지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?”</a:t>
            </a:r>
          </a:p>
          <a:p>
            <a:pPr algn="r"/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내게 무슨 옷이 있었더라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</a:p>
          <a:p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이런 </a:t>
            </a: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고민은 이제</a:t>
            </a:r>
            <a:endParaRPr lang="en-US" altLang="ko-KR" sz="1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sz="1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힙드로브에서</a:t>
            </a: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해결하자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1525" y="1556981"/>
            <a:ext cx="1941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ushScript BT" pitchFamily="2" charset="0"/>
              </a:rPr>
              <a:t>Hip-</a:t>
            </a:r>
            <a:r>
              <a:rPr lang="en-US" altLang="ko-KR" sz="28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ushScript BT" pitchFamily="2" charset="0"/>
              </a:rPr>
              <a:t>Drobe</a:t>
            </a:r>
            <a:endParaRPr lang="ko-KR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rushScript BT" pitchFamily="2" charset="0"/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4847785" y="1559412"/>
            <a:ext cx="314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100" b="1" dirty="0">
                <a:solidFill>
                  <a:schemeClr val="bg1"/>
                </a:solidFill>
                <a:latin typeface="+mj-ea"/>
                <a:ea typeface="+mj-ea"/>
              </a:rPr>
              <a:t>불광동 바보형</a:t>
            </a:r>
            <a:r>
              <a:rPr lang="ko-KR" altLang="en-US" sz="800" b="1" dirty="0">
                <a:solidFill>
                  <a:schemeClr val="bg1"/>
                </a:solidFill>
                <a:latin typeface="+mj-ea"/>
                <a:ea typeface="+mj-ea"/>
              </a:rPr>
              <a:t>님</a:t>
            </a:r>
            <a:r>
              <a:rPr lang="ko-KR" altLang="en-US" sz="11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ko-KR" altLang="en-US" sz="1100" b="1" dirty="0">
                <a:solidFill>
                  <a:schemeClr val="bg1"/>
                </a:solidFill>
                <a:latin typeface="+mj-ea"/>
                <a:ea typeface="+mj-ea"/>
              </a:rPr>
              <a:t>내 옷장</a:t>
            </a:r>
            <a:r>
              <a:rPr lang="en-US" altLang="ko-KR" sz="1100" b="1" dirty="0">
                <a:solidFill>
                  <a:schemeClr val="bg1"/>
                </a:solidFill>
                <a:latin typeface="+mj-ea"/>
                <a:ea typeface="+mj-ea"/>
              </a:rPr>
              <a:t>(73), 230</a:t>
            </a:r>
            <a:r>
              <a:rPr lang="ko-KR" altLang="en-US" sz="1100" b="1" dirty="0">
                <a:solidFill>
                  <a:schemeClr val="bg1"/>
                </a:solidFill>
                <a:latin typeface="+mj-ea"/>
                <a:ea typeface="+mj-ea"/>
              </a:rPr>
              <a:t>위</a:t>
            </a:r>
            <a:r>
              <a:rPr lang="en-US" altLang="ko-KR" sz="1100" b="1" dirty="0">
                <a:solidFill>
                  <a:schemeClr val="bg1"/>
                </a:solidFill>
                <a:latin typeface="+mj-ea"/>
                <a:ea typeface="+mj-ea"/>
              </a:rPr>
              <a:t>]</a:t>
            </a:r>
            <a:endParaRPr lang="ko-KR" altLang="en-US" sz="11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Rectangular Callout 1"/>
          <p:cNvSpPr/>
          <p:nvPr/>
        </p:nvSpPr>
        <p:spPr>
          <a:xfrm>
            <a:off x="5835927" y="1969540"/>
            <a:ext cx="1722802" cy="1873412"/>
          </a:xfrm>
          <a:prstGeom prst="wedgeRectCallout">
            <a:avLst>
              <a:gd name="adj1" fmla="val -19924"/>
              <a:gd name="adj2" fmla="val -58539"/>
            </a:avLst>
          </a:prstGeom>
          <a:solidFill>
            <a:schemeClr val="tx1">
              <a:alpha val="7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/>
              <a:t>내 옷장</a:t>
            </a:r>
            <a:endParaRPr lang="en-US" altLang="ko-KR" sz="1200" dirty="0"/>
          </a:p>
          <a:p>
            <a:pPr algn="ctr"/>
            <a:r>
              <a:rPr lang="en-US" altLang="ko-KR" sz="1200" dirty="0"/>
              <a:t>---------------------</a:t>
            </a:r>
          </a:p>
          <a:p>
            <a:pPr algn="ctr"/>
            <a:r>
              <a:rPr lang="ko-KR" altLang="en-US" sz="1200" dirty="0" smtClean="0"/>
              <a:t>나의 옷장 </a:t>
            </a:r>
            <a:r>
              <a:rPr lang="ko-KR" altLang="en-US" sz="1200" dirty="0"/>
              <a:t>통계</a:t>
            </a:r>
            <a:endParaRPr lang="en-US" altLang="ko-KR" sz="1200" dirty="0"/>
          </a:p>
          <a:p>
            <a:pPr algn="ctr"/>
            <a:r>
              <a:rPr lang="en-US" altLang="ko-KR" sz="1200" dirty="0"/>
              <a:t>---------------------</a:t>
            </a:r>
          </a:p>
          <a:p>
            <a:pPr algn="ctr"/>
            <a:r>
              <a:rPr lang="en-US" altLang="ko-KR" sz="1200" dirty="0"/>
              <a:t>Get Lucky</a:t>
            </a:r>
          </a:p>
          <a:p>
            <a:endParaRPr lang="en-US" altLang="ko-KR" dirty="0"/>
          </a:p>
          <a:p>
            <a:pPr algn="ctr"/>
            <a:r>
              <a:rPr lang="ko-KR" altLang="en-US" sz="900" dirty="0"/>
              <a:t>레벨 </a:t>
            </a:r>
            <a:r>
              <a:rPr lang="en-US" altLang="ko-KR" sz="900" dirty="0"/>
              <a:t>7</a:t>
            </a:r>
            <a:r>
              <a:rPr lang="en-US" altLang="ko-KR" sz="800" dirty="0"/>
              <a:t>LV</a:t>
            </a:r>
            <a:r>
              <a:rPr lang="en-US" altLang="ko-KR" sz="900" dirty="0"/>
              <a:t>  </a:t>
            </a:r>
            <a:r>
              <a:rPr lang="ko-KR" altLang="en-US" sz="900" dirty="0"/>
              <a:t>뱃지 </a:t>
            </a:r>
            <a:r>
              <a:rPr lang="en-US" altLang="ko-KR" sz="900" dirty="0"/>
              <a:t>17</a:t>
            </a:r>
            <a:r>
              <a:rPr lang="ko-KR" altLang="en-US" sz="900" dirty="0"/>
              <a:t>개</a:t>
            </a:r>
            <a:endParaRPr lang="en-US" altLang="ko-KR" sz="900" dirty="0"/>
          </a:p>
          <a:p>
            <a:pPr algn="ctr"/>
            <a:endParaRPr lang="en-US" altLang="ko-KR" sz="900" dirty="0"/>
          </a:p>
          <a:p>
            <a:pPr algn="ctr"/>
            <a:r>
              <a:rPr lang="ko-KR" altLang="en-US" sz="1000" dirty="0"/>
              <a:t>로그아웃</a:t>
            </a:r>
            <a:endParaRPr lang="en-US" altLang="ko-KR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8426696" y="2239603"/>
            <a:ext cx="371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로그인 후 이름 </a:t>
            </a:r>
            <a:r>
              <a:rPr lang="ko-KR" altLang="en-US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클릭시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팝업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64014" y="3501761"/>
            <a:ext cx="37186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‘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내 옷장</a:t>
            </a:r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’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클릭 시 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힙드로브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 페이지로</a:t>
            </a:r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이동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endParaRPr lang="en-US" altLang="ko-KR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‘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나의 옷장 통계</a:t>
            </a:r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’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클릭 시 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힙스탯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페이지로 이동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endParaRPr lang="en-US" altLang="ko-KR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‘Get Lucky’ 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클릭 시 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최근 활동 유저의 </a:t>
            </a:r>
            <a:r>
              <a:rPr lang="ko-KR" altLang="en-US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포스팅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글이나 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옷장으로 랜덤 이동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425706" y="1821022"/>
            <a:ext cx="2000990" cy="60324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979322" y="2243233"/>
            <a:ext cx="2491249" cy="12585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075736" y="2666217"/>
            <a:ext cx="1620395" cy="16631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046607" y="3011360"/>
            <a:ext cx="1380089" cy="21204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34073" y="1309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12롯데마트행복Light" pitchFamily="18" charset="-127"/>
                <a:ea typeface="12롯데마트행복Light" pitchFamily="18" charset="-127"/>
              </a:rPr>
              <a:t>UX DRAFT</a:t>
            </a:r>
            <a:endParaRPr lang="ko-KR" altLang="en-US" sz="2000" dirty="0">
              <a:solidFill>
                <a:schemeClr val="bg1"/>
              </a:solidFill>
              <a:latin typeface="12롯데마트행복Light" pitchFamily="18" charset="-127"/>
              <a:ea typeface="12롯데마트행복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64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.unsplash.com/photo-1504640381437-3e7e37b039a1?ixlib=rb-0.3.5&amp;ixid=eyJhcHBfaWQiOjEyMDd9&amp;s=6cfe9018b152bf485b8447ec8ea5d814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398B2130-921A-498F-846A-16A3DB65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40E7BDF-E859-4D10-957F-E7693A79E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xmlns="" id="{F062EA16-42A1-43F0-B898-265E68DC4FA6}"/>
              </a:ext>
            </a:extLst>
          </p:cNvPr>
          <p:cNvSpPr/>
          <p:nvPr/>
        </p:nvSpPr>
        <p:spPr>
          <a:xfrm rot="5400000" flipH="1">
            <a:off x="3410606" y="-2605375"/>
            <a:ext cx="573890" cy="7395099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xmlns="" id="{A7EFF5E9-0808-4F7E-B595-969362A9FCFB}"/>
              </a:ext>
            </a:extLst>
          </p:cNvPr>
          <p:cNvSpPr/>
          <p:nvPr/>
        </p:nvSpPr>
        <p:spPr>
          <a:xfrm rot="16200000" flipH="1">
            <a:off x="9506606" y="-1879149"/>
            <a:ext cx="573890" cy="4796900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99358" y="850163"/>
            <a:ext cx="428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메인 페이지 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(cont’d 2)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317" y="1502230"/>
            <a:ext cx="7912355" cy="5290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6" y="1502230"/>
            <a:ext cx="7912355" cy="1406422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1166831" y="3135280"/>
            <a:ext cx="5718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latin typeface="+mj-ea"/>
                <a:ea typeface="+mj-ea"/>
              </a:rPr>
              <a:t>나만의 </a:t>
            </a:r>
            <a:r>
              <a:rPr lang="ko-KR" altLang="en-US" sz="1600" b="1" u="sng" dirty="0">
                <a:latin typeface="+mj-ea"/>
                <a:ea typeface="+mj-ea"/>
              </a:rPr>
              <a:t>옷장</a:t>
            </a:r>
            <a:r>
              <a:rPr lang="ko-KR" altLang="en-US" sz="1600" b="1" dirty="0">
                <a:latin typeface="+mj-ea"/>
                <a:ea typeface="+mj-ea"/>
              </a:rPr>
              <a:t>에 아이템을 등록하고 </a:t>
            </a:r>
            <a:endParaRPr lang="en-US" altLang="ko-KR" sz="1600" b="1" dirty="0">
              <a:latin typeface="+mj-ea"/>
              <a:ea typeface="+mj-ea"/>
            </a:endParaRPr>
          </a:p>
          <a:p>
            <a:pPr algn="ctr"/>
            <a:r>
              <a:rPr lang="ko-KR" altLang="en-US" sz="1600" b="1" dirty="0">
                <a:latin typeface="+mj-ea"/>
                <a:ea typeface="+mj-ea"/>
              </a:rPr>
              <a:t>부위별로 설정해 보세요</a:t>
            </a:r>
            <a:r>
              <a:rPr lang="en-US" altLang="ko-KR" sz="1600" b="1" dirty="0">
                <a:latin typeface="+mj-ea"/>
                <a:ea typeface="+mj-ea"/>
              </a:rPr>
              <a:t>!</a:t>
            </a:r>
          </a:p>
          <a:p>
            <a:pPr algn="ctr"/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머리 속으로 상상하는 것 보다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훨씬 좋은 조합을 찾을 수 있을걸요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?</a:t>
            </a:r>
          </a:p>
          <a:p>
            <a:pPr algn="ctr"/>
            <a:r>
              <a:rPr lang="en-US" altLang="ko-KR" sz="1200" b="1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Fashion</a:t>
            </a:r>
            <a:r>
              <a:rPr lang="ko-KR" altLang="en-US" sz="1200" b="1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200" b="1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Insight!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1943346" y="4864128"/>
            <a:ext cx="416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5"/>
          <p:cNvSpPr txBox="1"/>
          <p:nvPr/>
        </p:nvSpPr>
        <p:spPr>
          <a:xfrm>
            <a:off x="1152052" y="5269538"/>
            <a:ext cx="5718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 smtClean="0">
                <a:latin typeface="+mj-ea"/>
                <a:ea typeface="+mj-ea"/>
              </a:rPr>
              <a:t>나만의 </a:t>
            </a:r>
            <a:r>
              <a:rPr lang="ko-KR" altLang="en-US" sz="1600" b="1" dirty="0" err="1" smtClean="0">
                <a:latin typeface="+mj-ea"/>
                <a:ea typeface="+mj-ea"/>
              </a:rPr>
              <a:t>힙드로브</a:t>
            </a:r>
            <a:r>
              <a:rPr lang="ko-KR" altLang="en-US" sz="1600" b="1" dirty="0" smtClean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통계로</a:t>
            </a:r>
            <a:endParaRPr lang="en-US" altLang="ko-KR" sz="1600" b="1" dirty="0">
              <a:latin typeface="+mj-ea"/>
              <a:ea typeface="+mj-ea"/>
            </a:endParaRPr>
          </a:p>
          <a:p>
            <a:pPr algn="ctr"/>
            <a:r>
              <a:rPr lang="ko-KR" altLang="en-US" sz="1600" b="1" dirty="0">
                <a:latin typeface="+mj-ea"/>
                <a:ea typeface="+mj-ea"/>
              </a:rPr>
              <a:t>여러 가지 재미있는 정보를 얻어보세요</a:t>
            </a:r>
            <a:r>
              <a:rPr lang="en-US" altLang="ko-KR" sz="1600" b="1" dirty="0">
                <a:latin typeface="+mj-ea"/>
                <a:ea typeface="+mj-ea"/>
              </a:rPr>
              <a:t>!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endParaRPr lang="en-US" altLang="ko-KR" sz="1600" b="1" dirty="0">
              <a:latin typeface="+mj-ea"/>
              <a:ea typeface="+mj-ea"/>
            </a:endParaRPr>
          </a:p>
          <a:p>
            <a:pPr algn="ctr"/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나의 레벨은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내 옷은 많은 편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?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적은 편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?</a:t>
            </a:r>
          </a:p>
          <a:p>
            <a:pPr algn="ctr"/>
            <a:r>
              <a:rPr lang="ko-KR" altLang="en-US" sz="1200" b="1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나는 사람들에 비해 셔츠가 많은 편일까</a:t>
            </a:r>
            <a:r>
              <a:rPr lang="en-US" altLang="ko-KR" sz="1200" b="1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?</a:t>
            </a:r>
          </a:p>
          <a:p>
            <a:pPr algn="ctr"/>
            <a:r>
              <a:rPr lang="ko-KR" altLang="en-US" sz="1200" b="1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정보가 쌓이면 유의미한 정보를 얻을 수 있어요</a:t>
            </a:r>
            <a:r>
              <a:rPr lang="en-US" altLang="ko-KR" sz="1200" b="1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!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29340" y="3537685"/>
            <a:ext cx="371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스크롤 다운 시 사이트 설명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6597192" y="2170472"/>
            <a:ext cx="2491249" cy="12585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own Arrow 9"/>
          <p:cNvSpPr/>
          <p:nvPr/>
        </p:nvSpPr>
        <p:spPr>
          <a:xfrm flipV="1">
            <a:off x="7256889" y="6062921"/>
            <a:ext cx="319314" cy="2177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Box 10"/>
          <p:cNvSpPr txBox="1"/>
          <p:nvPr/>
        </p:nvSpPr>
        <p:spPr>
          <a:xfrm>
            <a:off x="7159002" y="6228064"/>
            <a:ext cx="59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top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34073" y="1309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12롯데마트행복Light" pitchFamily="18" charset="-127"/>
                <a:ea typeface="12롯데마트행복Light" pitchFamily="18" charset="-127"/>
              </a:rPr>
              <a:t>UX DRAFT</a:t>
            </a:r>
            <a:endParaRPr lang="ko-KR" altLang="en-US" sz="2000" dirty="0">
              <a:solidFill>
                <a:schemeClr val="bg1"/>
              </a:solidFill>
              <a:latin typeface="12롯데마트행복Light" pitchFamily="18" charset="-127"/>
              <a:ea typeface="12롯데마트행복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64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.unsplash.com/photo-1504640381437-3e7e37b039a1?ixlib=rb-0.3.5&amp;ixid=eyJhcHBfaWQiOjEyMDd9&amp;s=6cfe9018b152bf485b8447ec8ea5d814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398B2130-921A-498F-846A-16A3DB65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40E7BDF-E859-4D10-957F-E7693A79E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xmlns="" id="{F062EA16-42A1-43F0-B898-265E68DC4FA6}"/>
              </a:ext>
            </a:extLst>
          </p:cNvPr>
          <p:cNvSpPr/>
          <p:nvPr/>
        </p:nvSpPr>
        <p:spPr>
          <a:xfrm rot="5400000" flipH="1">
            <a:off x="3410606" y="-2605375"/>
            <a:ext cx="573890" cy="7395099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xmlns="" id="{A7EFF5E9-0808-4F7E-B595-969362A9FCFB}"/>
              </a:ext>
            </a:extLst>
          </p:cNvPr>
          <p:cNvSpPr/>
          <p:nvPr/>
        </p:nvSpPr>
        <p:spPr>
          <a:xfrm rot="16200000" flipH="1">
            <a:off x="9506606" y="-1879149"/>
            <a:ext cx="573890" cy="4796900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99358" y="850163"/>
            <a:ext cx="428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메인 페이지 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(cont’d 2)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317" y="1502230"/>
            <a:ext cx="7912355" cy="5290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529341" y="3537685"/>
            <a:ext cx="299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스크롤 다운 시 사이트 설명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25" name="TextBox 3"/>
          <p:cNvSpPr txBox="1"/>
          <p:nvPr/>
        </p:nvSpPr>
        <p:spPr>
          <a:xfrm>
            <a:off x="2339661" y="5190239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… </a:t>
            </a:r>
            <a:r>
              <a:rPr lang="ko-KR" altLang="en-US" dirty="0"/>
              <a:t>기타 다른 내용 </a:t>
            </a:r>
            <a:r>
              <a:rPr lang="en-US" altLang="ko-KR" dirty="0"/>
              <a:t>TBD…</a:t>
            </a:r>
            <a:endParaRPr lang="ko-KR" altLang="en-US" dirty="0"/>
          </a:p>
        </p:txBody>
      </p:sp>
      <p:sp>
        <p:nvSpPr>
          <p:cNvPr id="26" name="TextBox 7"/>
          <p:cNvSpPr txBox="1"/>
          <p:nvPr/>
        </p:nvSpPr>
        <p:spPr>
          <a:xfrm>
            <a:off x="679847" y="5907395"/>
            <a:ext cx="663302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/>
              <a:t>멀티캠퍼스 </a:t>
            </a:r>
            <a:r>
              <a:rPr lang="ko-KR" altLang="en-US" sz="1100" dirty="0" err="1"/>
              <a:t>아이디어톤</a:t>
            </a:r>
            <a:r>
              <a:rPr lang="ko-KR" altLang="en-US" sz="1100" dirty="0"/>
              <a:t> 프로젝트 </a:t>
            </a:r>
            <a:r>
              <a:rPr lang="ko-KR" altLang="en-US" b="1" dirty="0"/>
              <a:t>입는다그램</a:t>
            </a:r>
            <a:endParaRPr lang="en-US" altLang="ko-KR" b="1" dirty="0"/>
          </a:p>
          <a:p>
            <a:pPr lvl="0" algn="ctr"/>
            <a:r>
              <a:rPr lang="en-US" altLang="ko-KR" sz="1100" dirty="0">
                <a:solidFill>
                  <a:prstClr val="black"/>
                </a:solidFill>
              </a:rPr>
              <a:t>[4</a:t>
            </a:r>
            <a:r>
              <a:rPr lang="ko-KR" altLang="en-US" sz="1100" dirty="0">
                <a:solidFill>
                  <a:prstClr val="black"/>
                </a:solidFill>
              </a:rPr>
              <a:t>차</a:t>
            </a:r>
            <a:r>
              <a:rPr lang="en-US" altLang="ko-KR" sz="1100" dirty="0">
                <a:solidFill>
                  <a:prstClr val="black"/>
                </a:solidFill>
              </a:rPr>
              <a:t>5</a:t>
            </a:r>
            <a:r>
              <a:rPr lang="ko-KR" altLang="en-US" sz="1100" dirty="0">
                <a:solidFill>
                  <a:prstClr val="black"/>
                </a:solidFill>
              </a:rPr>
              <a:t>기</a:t>
            </a:r>
            <a:r>
              <a:rPr lang="en-US" altLang="ko-KR" sz="1100" dirty="0">
                <a:solidFill>
                  <a:prstClr val="black"/>
                </a:solidFill>
              </a:rPr>
              <a:t>] Open-API(B) Team </a:t>
            </a:r>
            <a:r>
              <a:rPr lang="ko-KR" altLang="en-US" sz="1100" dirty="0" err="1">
                <a:solidFill>
                  <a:prstClr val="black"/>
                </a:solidFill>
              </a:rPr>
              <a:t>어쩌구저쩌구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>
                <a:solidFill>
                  <a:prstClr val="black"/>
                </a:solidFill>
              </a:rPr>
              <a:t>all rights reserved</a:t>
            </a:r>
            <a:endParaRPr lang="en-US" altLang="ko-KR" b="1" dirty="0"/>
          </a:p>
          <a:p>
            <a:pPr algn="ctr"/>
            <a:r>
              <a:rPr lang="en-US" altLang="ko-KR" i="1" u="sng" dirty="0"/>
              <a:t>contact us</a:t>
            </a:r>
            <a:endParaRPr lang="ko-KR" altLang="en-US" i="1" u="sng" dirty="0"/>
          </a:p>
        </p:txBody>
      </p:sp>
      <p:sp>
        <p:nvSpPr>
          <p:cNvPr id="27" name="Down Arrow 9"/>
          <p:cNvSpPr/>
          <p:nvPr/>
        </p:nvSpPr>
        <p:spPr>
          <a:xfrm flipV="1">
            <a:off x="7256889" y="6062921"/>
            <a:ext cx="319314" cy="2177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TextBox 10"/>
          <p:cNvSpPr txBox="1"/>
          <p:nvPr/>
        </p:nvSpPr>
        <p:spPr>
          <a:xfrm>
            <a:off x="7159002" y="6228064"/>
            <a:ext cx="59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top</a:t>
            </a:r>
            <a:endParaRPr lang="ko-KR" altLang="en-US" dirty="0"/>
          </a:p>
        </p:txBody>
      </p:sp>
      <p:sp>
        <p:nvSpPr>
          <p:cNvPr id="32" name="TextBox 2"/>
          <p:cNvSpPr txBox="1"/>
          <p:nvPr/>
        </p:nvSpPr>
        <p:spPr>
          <a:xfrm>
            <a:off x="1166831" y="1577003"/>
            <a:ext cx="57186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 smtClean="0">
                <a:latin typeface="+mj-ea"/>
                <a:ea typeface="+mj-ea"/>
              </a:rPr>
              <a:t>부위별로 </a:t>
            </a:r>
            <a:r>
              <a:rPr lang="ko-KR" altLang="en-US" sz="1600" b="1" dirty="0">
                <a:latin typeface="+mj-ea"/>
                <a:ea typeface="+mj-ea"/>
              </a:rPr>
              <a:t>설정해 보세요</a:t>
            </a:r>
            <a:r>
              <a:rPr lang="en-US" altLang="ko-KR" sz="1600" b="1" dirty="0">
                <a:latin typeface="+mj-ea"/>
                <a:ea typeface="+mj-ea"/>
              </a:rPr>
              <a:t>!</a:t>
            </a:r>
          </a:p>
          <a:p>
            <a:pPr algn="ctr"/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머리 속으로 상상하는 것 보다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훨씬 좋은 조합을 찾을 수 있을걸요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?</a:t>
            </a:r>
          </a:p>
          <a:p>
            <a:pPr algn="ctr"/>
            <a:r>
              <a:rPr lang="en-US" altLang="ko-KR" sz="1200" b="1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Fashion</a:t>
            </a:r>
            <a:r>
              <a:rPr lang="ko-KR" altLang="en-US" sz="1200" b="1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200" b="1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Insight!</a:t>
            </a:r>
          </a:p>
        </p:txBody>
      </p:sp>
      <p:cxnSp>
        <p:nvCxnSpPr>
          <p:cNvPr id="33" name="Straight Connector 8"/>
          <p:cNvCxnSpPr/>
          <p:nvPr/>
        </p:nvCxnSpPr>
        <p:spPr>
          <a:xfrm>
            <a:off x="1943346" y="3025921"/>
            <a:ext cx="416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5"/>
          <p:cNvSpPr txBox="1"/>
          <p:nvPr/>
        </p:nvSpPr>
        <p:spPr>
          <a:xfrm>
            <a:off x="1152052" y="3431331"/>
            <a:ext cx="5718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 smtClean="0">
                <a:latin typeface="+mj-ea"/>
                <a:ea typeface="+mj-ea"/>
              </a:rPr>
              <a:t>나만의 </a:t>
            </a:r>
            <a:r>
              <a:rPr lang="ko-KR" altLang="en-US" sz="1600" b="1" dirty="0" err="1" smtClean="0">
                <a:latin typeface="+mj-ea"/>
                <a:ea typeface="+mj-ea"/>
              </a:rPr>
              <a:t>힙드로브</a:t>
            </a:r>
            <a:r>
              <a:rPr lang="ko-KR" altLang="en-US" sz="1600" b="1" dirty="0" smtClean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통계로</a:t>
            </a:r>
            <a:endParaRPr lang="en-US" altLang="ko-KR" sz="1600" b="1" dirty="0">
              <a:latin typeface="+mj-ea"/>
              <a:ea typeface="+mj-ea"/>
            </a:endParaRPr>
          </a:p>
          <a:p>
            <a:pPr algn="ctr"/>
            <a:r>
              <a:rPr lang="ko-KR" altLang="en-US" sz="1600" b="1" dirty="0">
                <a:latin typeface="+mj-ea"/>
                <a:ea typeface="+mj-ea"/>
              </a:rPr>
              <a:t>여러 가지 재미있는 정보를 얻어보세요</a:t>
            </a:r>
            <a:r>
              <a:rPr lang="en-US" altLang="ko-KR" sz="1600" b="1" dirty="0">
                <a:latin typeface="+mj-ea"/>
                <a:ea typeface="+mj-ea"/>
              </a:rPr>
              <a:t>!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endParaRPr lang="en-US" altLang="ko-KR" sz="1600" b="1" dirty="0">
              <a:latin typeface="+mj-ea"/>
              <a:ea typeface="+mj-ea"/>
            </a:endParaRPr>
          </a:p>
          <a:p>
            <a:pPr algn="ctr"/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나의 레벨은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내 옷은 많은 편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?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적은 편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?</a:t>
            </a:r>
          </a:p>
          <a:p>
            <a:pPr algn="ctr"/>
            <a:r>
              <a:rPr lang="ko-KR" altLang="en-US" sz="1200" b="1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나는 사람들에 비해 셔츠가 많은 편일까</a:t>
            </a:r>
            <a:r>
              <a:rPr lang="en-US" altLang="ko-KR" sz="1200" b="1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?</a:t>
            </a:r>
          </a:p>
          <a:p>
            <a:pPr algn="ctr"/>
            <a:r>
              <a:rPr lang="ko-KR" altLang="en-US" sz="1200" b="1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정보가 쌓이면 유의미한 정보를 얻을 수 있어요</a:t>
            </a:r>
            <a:r>
              <a:rPr lang="en-US" altLang="ko-KR" sz="1200" b="1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!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34073" y="1309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12롯데마트행복Light" pitchFamily="18" charset="-127"/>
                <a:ea typeface="12롯데마트행복Light" pitchFamily="18" charset="-127"/>
              </a:rPr>
              <a:t>UX DRAFT</a:t>
            </a:r>
            <a:endParaRPr lang="ko-KR" altLang="en-US" sz="2000" dirty="0">
              <a:solidFill>
                <a:schemeClr val="bg1"/>
              </a:solidFill>
              <a:latin typeface="12롯데마트행복Light" pitchFamily="18" charset="-127"/>
              <a:ea typeface="12롯데마트행복Light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6597192" y="2170472"/>
            <a:ext cx="2491249" cy="1258528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04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.unsplash.com/photo-1504640381437-3e7e37b039a1?ixlib=rb-0.3.5&amp;ixid=eyJhcHBfaWQiOjEyMDd9&amp;s=6cfe9018b152bf485b8447ec8ea5d814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398B2130-921A-498F-846A-16A3DB65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40E7BDF-E859-4D10-957F-E7693A79E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xmlns="" id="{F062EA16-42A1-43F0-B898-265E68DC4FA6}"/>
              </a:ext>
            </a:extLst>
          </p:cNvPr>
          <p:cNvSpPr/>
          <p:nvPr/>
        </p:nvSpPr>
        <p:spPr>
          <a:xfrm rot="5400000" flipH="1">
            <a:off x="3410606" y="-2605375"/>
            <a:ext cx="573890" cy="7395099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xmlns="" id="{A7EFF5E9-0808-4F7E-B595-969362A9FCFB}"/>
              </a:ext>
            </a:extLst>
          </p:cNvPr>
          <p:cNvSpPr/>
          <p:nvPr/>
        </p:nvSpPr>
        <p:spPr>
          <a:xfrm rot="16200000" flipH="1">
            <a:off x="9506606" y="-1879149"/>
            <a:ext cx="573890" cy="4796900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26638" y="850163"/>
            <a:ext cx="428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힙드로브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페이지 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- MY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옷장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317" y="1502230"/>
            <a:ext cx="7912355" cy="5290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95403" y="4033524"/>
            <a:ext cx="187454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ko-KR" altLang="en-US" sz="1400" b="1" dirty="0">
                <a:solidFill>
                  <a:srgbClr val="00B0F0"/>
                </a:solidFill>
                <a:latin typeface="맑은 고딕" panose="020B0503020000020004" pitchFamily="50" charset="-127"/>
              </a:rPr>
              <a:t>내 옷장 가기</a:t>
            </a:r>
            <a:endParaRPr lang="en-US" altLang="ko-KR" sz="1400" b="1" dirty="0">
              <a:solidFill>
                <a:srgbClr val="00B0F0"/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나만의 옷장에 옷을 등록하고 매일매일 인사이트를</a:t>
            </a:r>
            <a:r>
              <a:rPr lang="en-US" altLang="ko-KR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 algn="r"/>
            <a:r>
              <a:rPr lang="ko-KR" altLang="en-US" sz="1400" b="1" dirty="0" smtClean="0">
                <a:latin typeface="맑은 고딕" panose="020B0503020000020004" pitchFamily="50" charset="-127"/>
              </a:rPr>
              <a:t>인기유저 </a:t>
            </a:r>
            <a:r>
              <a:rPr lang="ko-KR" altLang="en-US" sz="1400" b="1" dirty="0">
                <a:latin typeface="맑은 고딕" panose="020B0503020000020004" pitchFamily="50" charset="-127"/>
              </a:rPr>
              <a:t>둘러보기</a:t>
            </a:r>
            <a:endParaRPr lang="en-US" altLang="ko-KR" sz="1400" b="1" dirty="0"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err="1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패잘알들의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활동이 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궁금하다면</a:t>
            </a:r>
            <a:endParaRPr lang="en-US" altLang="ko-KR" sz="800" b="1" dirty="0" smtClean="0">
              <a:solidFill>
                <a:prstClr val="white">
                  <a:lumMod val="75000"/>
                </a:prstClr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이곳으로</a:t>
            </a:r>
            <a:r>
              <a:rPr lang="en-US" altLang="ko-KR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/>
            <a:r>
              <a:rPr lang="ko-KR" altLang="en-US" sz="1400" b="1" dirty="0">
                <a:latin typeface="+mj-ea"/>
                <a:ea typeface="+mj-ea"/>
              </a:rPr>
              <a:t>패션 타임라인</a:t>
            </a:r>
            <a:endParaRPr lang="en-US" altLang="ko-KR" sz="1400" b="1" dirty="0">
              <a:latin typeface="+mj-ea"/>
              <a:ea typeface="+mj-ea"/>
            </a:endParaRPr>
          </a:p>
          <a:p>
            <a:pPr algn="r"/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사용자들이 포스팅한 핏팅 조합들을 확인해보세요</a:t>
            </a:r>
            <a:endParaRPr lang="en-US" altLang="ko-KR" sz="8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65"/>
          <p:cNvSpPr txBox="1"/>
          <p:nvPr/>
        </p:nvSpPr>
        <p:spPr>
          <a:xfrm>
            <a:off x="829251" y="3437385"/>
            <a:ext cx="115129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1" i="1" u="sng" dirty="0"/>
              <a:t>불광동 바보형</a:t>
            </a:r>
            <a:endParaRPr lang="en-US" altLang="ko-KR" sz="1100" b="1" i="1" u="sng" dirty="0"/>
          </a:p>
          <a:p>
            <a:r>
              <a:rPr lang="en-US" altLang="ko-KR" sz="800" dirty="0"/>
              <a:t>7LV, </a:t>
            </a:r>
            <a:r>
              <a:rPr lang="ko-KR" altLang="en-US" sz="800" dirty="0"/>
              <a:t>옷</a:t>
            </a:r>
            <a:r>
              <a:rPr lang="en-US" altLang="ko-KR" sz="800" dirty="0"/>
              <a:t>(73), </a:t>
            </a:r>
            <a:r>
              <a:rPr lang="ko-KR" altLang="en-US" sz="800" dirty="0"/>
              <a:t>뱃지</a:t>
            </a:r>
            <a:r>
              <a:rPr lang="en-US" altLang="ko-KR" sz="800" dirty="0"/>
              <a:t>(12</a:t>
            </a:r>
            <a:r>
              <a:rPr lang="en-US" altLang="ko-KR" sz="1050" dirty="0"/>
              <a:t>)</a:t>
            </a:r>
            <a:r>
              <a:rPr lang="ko-KR" altLang="en-US" sz="1050" dirty="0"/>
              <a:t>  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  <p:pic>
        <p:nvPicPr>
          <p:cNvPr id="1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8" y="3363024"/>
            <a:ext cx="558347" cy="5589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166" y="1668953"/>
            <a:ext cx="1941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Hip-</a:t>
            </a:r>
            <a:r>
              <a:rPr lang="en-US" altLang="ko-KR" sz="3200" dirty="0" err="1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Drobe</a:t>
            </a:r>
            <a:endParaRPr lang="ko-KR" altLang="en-US" sz="3200" dirty="0">
              <a:ln>
                <a:solidFill>
                  <a:schemeClr val="tx1"/>
                </a:solidFill>
              </a:ln>
              <a:latin typeface="BrushScript BT" pitchFamily="2" charset="0"/>
            </a:endParaRPr>
          </a:p>
        </p:txBody>
      </p:sp>
      <p:cxnSp>
        <p:nvCxnSpPr>
          <p:cNvPr id="152" name="Straight Connector 11"/>
          <p:cNvCxnSpPr/>
          <p:nvPr/>
        </p:nvCxnSpPr>
        <p:spPr>
          <a:xfrm>
            <a:off x="65317" y="2247952"/>
            <a:ext cx="79123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20"/>
          <p:cNvSpPr txBox="1"/>
          <p:nvPr/>
        </p:nvSpPr>
        <p:spPr>
          <a:xfrm>
            <a:off x="2801814" y="1830535"/>
            <a:ext cx="2713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latin typeface="+mn-ea"/>
              </a:rPr>
              <a:t>HOME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|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err="1" smtClean="0">
                <a:latin typeface="+mn-ea"/>
              </a:rPr>
              <a:t>힙드로브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 err="1" smtClean="0">
                <a:latin typeface="+mn-ea"/>
              </a:rPr>
              <a:t>힙스</a:t>
            </a:r>
            <a:r>
              <a:rPr lang="ko-KR" altLang="en-US" sz="1100" dirty="0" err="1">
                <a:latin typeface="+mn-ea"/>
              </a:rPr>
              <a:t>탯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 err="1" smtClean="0">
                <a:latin typeface="+mn-ea"/>
              </a:rPr>
              <a:t>입는다그</a:t>
            </a:r>
            <a:r>
              <a:rPr lang="ko-KR" altLang="en-US" sz="1100" dirty="0" err="1">
                <a:latin typeface="+mn-ea"/>
              </a:rPr>
              <a:t>램</a:t>
            </a:r>
            <a:r>
              <a:rPr lang="ko-KR" altLang="en-US" sz="1100" dirty="0" smtClean="0">
                <a:latin typeface="+mn-ea"/>
              </a:rPr>
              <a:t> 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54" name="TextBox 17"/>
          <p:cNvSpPr txBox="1"/>
          <p:nvPr/>
        </p:nvSpPr>
        <p:spPr>
          <a:xfrm>
            <a:off x="4817086" y="1548605"/>
            <a:ext cx="314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100" b="1" i="1" dirty="0">
                <a:latin typeface="+mj-ea"/>
                <a:ea typeface="+mj-ea"/>
              </a:rPr>
              <a:t>불광동 바보형</a:t>
            </a:r>
            <a:r>
              <a:rPr lang="ko-KR" altLang="en-US" sz="800" b="1" dirty="0">
                <a:latin typeface="+mj-ea"/>
                <a:ea typeface="+mj-ea"/>
              </a:rPr>
              <a:t>님</a:t>
            </a:r>
            <a:r>
              <a:rPr lang="ko-KR" altLang="en-US" sz="1100" b="1" dirty="0">
                <a:latin typeface="+mj-ea"/>
                <a:ea typeface="+mj-ea"/>
              </a:rPr>
              <a:t> </a:t>
            </a:r>
            <a:r>
              <a:rPr lang="en-US" altLang="ko-KR" sz="1100" b="1" dirty="0">
                <a:latin typeface="+mj-ea"/>
                <a:ea typeface="+mj-ea"/>
              </a:rPr>
              <a:t>(</a:t>
            </a:r>
            <a:r>
              <a:rPr lang="ko-KR" altLang="en-US" sz="1100" b="1" dirty="0">
                <a:latin typeface="+mj-ea"/>
                <a:ea typeface="+mj-ea"/>
              </a:rPr>
              <a:t>내 옷장 </a:t>
            </a:r>
            <a:r>
              <a:rPr lang="en-US" altLang="ko-KR" sz="1100" b="1" dirty="0">
                <a:latin typeface="+mj-ea"/>
                <a:ea typeface="+mj-ea"/>
              </a:rPr>
              <a:t>73ea, 230</a:t>
            </a:r>
            <a:r>
              <a:rPr lang="ko-KR" altLang="en-US" sz="1100" b="1" dirty="0">
                <a:latin typeface="+mj-ea"/>
                <a:ea typeface="+mj-ea"/>
              </a:rPr>
              <a:t>위</a:t>
            </a:r>
            <a:r>
              <a:rPr lang="en-US" altLang="ko-KR" sz="1100" b="1" dirty="0">
                <a:latin typeface="+mj-ea"/>
                <a:ea typeface="+mj-ea"/>
              </a:rPr>
              <a:t>)</a:t>
            </a:r>
            <a:endParaRPr lang="ko-KR" altLang="en-US" sz="1100" b="1" dirty="0">
              <a:latin typeface="+mj-ea"/>
              <a:ea typeface="+mj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="" xmlns:lc="http://schemas.openxmlformats.org/drawingml/2006/lockedCanvas" xmlns:a16="http://schemas.microsoft.com/office/drawing/2014/main" id="{E73CF9D3-9329-414B-85F3-ED52F3512BB2}"/>
              </a:ext>
            </a:extLst>
          </p:cNvPr>
          <p:cNvGrpSpPr/>
          <p:nvPr/>
        </p:nvGrpSpPr>
        <p:grpSpPr>
          <a:xfrm>
            <a:off x="2207767" y="2405984"/>
            <a:ext cx="4340593" cy="4172840"/>
            <a:chOff x="2881893" y="2464969"/>
            <a:chExt cx="4340593" cy="4172840"/>
          </a:xfrm>
        </p:grpSpPr>
        <p:sp>
          <p:nvSpPr>
            <p:cNvPr id="50" name="TextBox 22"/>
            <p:cNvSpPr txBox="1"/>
            <p:nvPr/>
          </p:nvSpPr>
          <p:spPr>
            <a:xfrm>
              <a:off x="2881897" y="2464969"/>
              <a:ext cx="27141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dirty="0"/>
                <a:t>상의 </a:t>
              </a:r>
              <a:r>
                <a:rPr lang="en-US" altLang="ko-KR" sz="1200" dirty="0"/>
                <a:t>(8)</a:t>
              </a:r>
              <a:endParaRPr lang="ko-KR" altLang="en-US" sz="1200" dirty="0"/>
            </a:p>
          </p:txBody>
        </p:sp>
        <p:cxnSp>
          <p:nvCxnSpPr>
            <p:cNvPr id="51" name="Straight Connector 23"/>
            <p:cNvCxnSpPr/>
            <p:nvPr/>
          </p:nvCxnSpPr>
          <p:spPr>
            <a:xfrm>
              <a:off x="2918185" y="4630470"/>
              <a:ext cx="4252682" cy="3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24"/>
            <p:cNvCxnSpPr/>
            <p:nvPr/>
          </p:nvCxnSpPr>
          <p:spPr>
            <a:xfrm>
              <a:off x="2918185" y="2741578"/>
              <a:ext cx="4252682" cy="3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25"/>
            <p:cNvCxnSpPr/>
            <p:nvPr/>
          </p:nvCxnSpPr>
          <p:spPr>
            <a:xfrm>
              <a:off x="2918185" y="5044129"/>
              <a:ext cx="4252682" cy="3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26"/>
            <p:cNvCxnSpPr/>
            <p:nvPr/>
          </p:nvCxnSpPr>
          <p:spPr>
            <a:xfrm>
              <a:off x="2918185" y="5471912"/>
              <a:ext cx="4252682" cy="3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28"/>
            <p:cNvSpPr txBox="1"/>
            <p:nvPr/>
          </p:nvSpPr>
          <p:spPr>
            <a:xfrm>
              <a:off x="2881896" y="4332014"/>
              <a:ext cx="27141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dirty="0"/>
                <a:t>하의 </a:t>
              </a:r>
              <a:r>
                <a:rPr lang="en-US" altLang="ko-KR" sz="1200" dirty="0"/>
                <a:t>(5)</a:t>
              </a:r>
              <a:endParaRPr lang="ko-KR" altLang="en-US" sz="1200" dirty="0"/>
            </a:p>
          </p:txBody>
        </p:sp>
        <p:sp>
          <p:nvSpPr>
            <p:cNvPr id="56" name="TextBox 29"/>
            <p:cNvSpPr txBox="1"/>
            <p:nvPr/>
          </p:nvSpPr>
          <p:spPr>
            <a:xfrm>
              <a:off x="2881895" y="4777791"/>
              <a:ext cx="27141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dirty="0"/>
                <a:t>아우터 </a:t>
              </a:r>
              <a:r>
                <a:rPr lang="en-US" altLang="ko-KR" sz="1200" dirty="0"/>
                <a:t>(2)</a:t>
              </a:r>
              <a:endParaRPr lang="ko-KR" altLang="en-US" sz="1200" dirty="0"/>
            </a:p>
          </p:txBody>
        </p:sp>
        <p:sp>
          <p:nvSpPr>
            <p:cNvPr id="57" name="TextBox 30"/>
            <p:cNvSpPr txBox="1"/>
            <p:nvPr/>
          </p:nvSpPr>
          <p:spPr>
            <a:xfrm>
              <a:off x="2881894" y="5200048"/>
              <a:ext cx="27141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dirty="0"/>
                <a:t>모자 </a:t>
              </a:r>
              <a:r>
                <a:rPr lang="en-US" altLang="ko-KR" sz="1200" dirty="0"/>
                <a:t>(3)</a:t>
              </a:r>
              <a:endParaRPr lang="ko-KR" altLang="en-US" sz="1200" dirty="0"/>
            </a:p>
          </p:txBody>
        </p:sp>
        <p:sp>
          <p:nvSpPr>
            <p:cNvPr id="58" name="TextBox 31"/>
            <p:cNvSpPr txBox="1"/>
            <p:nvPr/>
          </p:nvSpPr>
          <p:spPr>
            <a:xfrm>
              <a:off x="2881894" y="5578762"/>
              <a:ext cx="27141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dirty="0"/>
                <a:t>신발 </a:t>
              </a:r>
              <a:r>
                <a:rPr lang="en-US" altLang="ko-KR" sz="1200" dirty="0"/>
                <a:t>(60)</a:t>
              </a:r>
              <a:endParaRPr lang="ko-KR" altLang="en-US" sz="1200" dirty="0"/>
            </a:p>
          </p:txBody>
        </p:sp>
        <p:pic>
          <p:nvPicPr>
            <p:cNvPr id="59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8185" y="2775069"/>
              <a:ext cx="558793" cy="744628"/>
            </a:xfrm>
            <a:prstGeom prst="rect">
              <a:avLst/>
            </a:prstGeom>
          </p:spPr>
        </p:pic>
        <p:pic>
          <p:nvPicPr>
            <p:cNvPr id="60" name="Picture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2041" y="2781933"/>
              <a:ext cx="558793" cy="744628"/>
            </a:xfrm>
            <a:prstGeom prst="rect">
              <a:avLst/>
            </a:prstGeom>
          </p:spPr>
        </p:pic>
        <p:pic>
          <p:nvPicPr>
            <p:cNvPr id="61" name="Picture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2108" y="2774634"/>
              <a:ext cx="558793" cy="744628"/>
            </a:xfrm>
            <a:prstGeom prst="rect">
              <a:avLst/>
            </a:prstGeom>
          </p:spPr>
        </p:pic>
        <p:pic>
          <p:nvPicPr>
            <p:cNvPr id="62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8938" y="2781933"/>
              <a:ext cx="558793" cy="744628"/>
            </a:xfrm>
            <a:prstGeom prst="rect">
              <a:avLst/>
            </a:prstGeom>
          </p:spPr>
        </p:pic>
        <p:pic>
          <p:nvPicPr>
            <p:cNvPr id="63" name="Picture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6433" y="2763425"/>
              <a:ext cx="558793" cy="744628"/>
            </a:xfrm>
            <a:prstGeom prst="rect">
              <a:avLst/>
            </a:prstGeom>
          </p:spPr>
        </p:pic>
        <p:pic>
          <p:nvPicPr>
            <p:cNvPr id="64" name="Picture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0294" y="3522667"/>
              <a:ext cx="558793" cy="744628"/>
            </a:xfrm>
            <a:prstGeom prst="rect">
              <a:avLst/>
            </a:prstGeom>
          </p:spPr>
        </p:pic>
        <p:pic>
          <p:nvPicPr>
            <p:cNvPr id="65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897" y="3508053"/>
              <a:ext cx="558793" cy="744628"/>
            </a:xfrm>
            <a:prstGeom prst="rect">
              <a:avLst/>
            </a:prstGeom>
          </p:spPr>
        </p:pic>
        <p:pic>
          <p:nvPicPr>
            <p:cNvPr id="66" name="Picture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124" y="3494444"/>
              <a:ext cx="558793" cy="744628"/>
            </a:xfrm>
            <a:prstGeom prst="rect">
              <a:avLst/>
            </a:prstGeom>
          </p:spPr>
        </p:pic>
        <p:sp>
          <p:nvSpPr>
            <p:cNvPr id="67" name="Rounded Rectangle 40"/>
            <p:cNvSpPr/>
            <p:nvPr/>
          </p:nvSpPr>
          <p:spPr>
            <a:xfrm>
              <a:off x="6714486" y="4419686"/>
              <a:ext cx="508000" cy="1595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chemeClr val="bg1"/>
                  </a:solidFill>
                </a:rPr>
                <a:t>펼치기</a:t>
              </a:r>
            </a:p>
          </p:txBody>
        </p:sp>
        <p:sp>
          <p:nvSpPr>
            <p:cNvPr id="68" name="Rounded Rectangle 41"/>
            <p:cNvSpPr/>
            <p:nvPr/>
          </p:nvSpPr>
          <p:spPr>
            <a:xfrm>
              <a:off x="6714486" y="4871663"/>
              <a:ext cx="508000" cy="1595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chemeClr val="bg1"/>
                  </a:solidFill>
                </a:rPr>
                <a:t>펼치기</a:t>
              </a:r>
            </a:p>
          </p:txBody>
        </p:sp>
        <p:sp>
          <p:nvSpPr>
            <p:cNvPr id="69" name="Rounded Rectangle 42"/>
            <p:cNvSpPr/>
            <p:nvPr/>
          </p:nvSpPr>
          <p:spPr>
            <a:xfrm>
              <a:off x="6714486" y="5280744"/>
              <a:ext cx="508000" cy="1595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chemeClr val="bg1"/>
                  </a:solidFill>
                </a:rPr>
                <a:t>펼치기</a:t>
              </a:r>
            </a:p>
          </p:txBody>
        </p:sp>
        <p:sp>
          <p:nvSpPr>
            <p:cNvPr id="70" name="Rounded Rectangle 43"/>
            <p:cNvSpPr/>
            <p:nvPr/>
          </p:nvSpPr>
          <p:spPr>
            <a:xfrm>
              <a:off x="6714486" y="6039368"/>
              <a:ext cx="508000" cy="15064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chemeClr val="bg1"/>
                  </a:solidFill>
                </a:rPr>
                <a:t>펼치기</a:t>
              </a:r>
            </a:p>
          </p:txBody>
        </p:sp>
        <p:cxnSp>
          <p:nvCxnSpPr>
            <p:cNvPr id="71" name="Straight Connector 44"/>
            <p:cNvCxnSpPr/>
            <p:nvPr/>
          </p:nvCxnSpPr>
          <p:spPr>
            <a:xfrm>
              <a:off x="2918185" y="6234393"/>
              <a:ext cx="4252682" cy="3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45"/>
            <p:cNvSpPr txBox="1"/>
            <p:nvPr/>
          </p:nvSpPr>
          <p:spPr>
            <a:xfrm>
              <a:off x="2881894" y="5977043"/>
              <a:ext cx="27141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dirty="0"/>
                <a:t>손목 </a:t>
              </a:r>
              <a:r>
                <a:rPr lang="en-US" altLang="ko-KR" sz="1200" dirty="0"/>
                <a:t>(2)</a:t>
              </a:r>
              <a:endParaRPr lang="ko-KR" altLang="en-US" sz="1200" dirty="0"/>
            </a:p>
          </p:txBody>
        </p:sp>
        <p:sp>
          <p:nvSpPr>
            <p:cNvPr id="73" name="TextBox 47"/>
            <p:cNvSpPr txBox="1"/>
            <p:nvPr/>
          </p:nvSpPr>
          <p:spPr>
            <a:xfrm>
              <a:off x="2881893" y="6360810"/>
              <a:ext cx="27141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dirty="0"/>
                <a:t>양말 </a:t>
              </a:r>
              <a:r>
                <a:rPr lang="en-US" altLang="ko-KR" sz="1200" dirty="0"/>
                <a:t>(0)</a:t>
              </a:r>
              <a:endParaRPr lang="ko-KR" altLang="en-US" sz="1200" dirty="0"/>
            </a:p>
          </p:txBody>
        </p:sp>
        <p:cxnSp>
          <p:nvCxnSpPr>
            <p:cNvPr id="74" name="Straight Connector 48"/>
            <p:cNvCxnSpPr/>
            <p:nvPr/>
          </p:nvCxnSpPr>
          <p:spPr>
            <a:xfrm>
              <a:off x="2910341" y="5844820"/>
              <a:ext cx="4252682" cy="3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ounded Rectangle 49"/>
            <p:cNvSpPr/>
            <p:nvPr/>
          </p:nvSpPr>
          <p:spPr>
            <a:xfrm>
              <a:off x="6714486" y="5630121"/>
              <a:ext cx="508000" cy="1595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chemeClr val="bg1"/>
                  </a:solidFill>
                </a:rPr>
                <a:t>펼치기</a:t>
              </a:r>
            </a:p>
          </p:txBody>
        </p:sp>
        <p:sp>
          <p:nvSpPr>
            <p:cNvPr id="76" name="Rounded Rectangle 50"/>
            <p:cNvSpPr/>
            <p:nvPr/>
          </p:nvSpPr>
          <p:spPr>
            <a:xfrm>
              <a:off x="6714486" y="6429735"/>
              <a:ext cx="508000" cy="1595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chemeClr val="bg1"/>
                  </a:solidFill>
                </a:rPr>
                <a:t>펼치기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="" xmlns:lc="http://schemas.openxmlformats.org/drawingml/2006/lockedCanvas" xmlns:a16="http://schemas.microsoft.com/office/drawing/2014/main" id="{211FFB36-5801-482A-9E46-4419876D01ED}"/>
              </a:ext>
            </a:extLst>
          </p:cNvPr>
          <p:cNvGrpSpPr/>
          <p:nvPr/>
        </p:nvGrpSpPr>
        <p:grpSpPr>
          <a:xfrm>
            <a:off x="6383405" y="2255902"/>
            <a:ext cx="1584107" cy="4616648"/>
            <a:chOff x="7532920" y="1990534"/>
            <a:chExt cx="1584107" cy="4616648"/>
          </a:xfrm>
        </p:grpSpPr>
        <p:sp>
          <p:nvSpPr>
            <p:cNvPr id="78" name="TextBox 51"/>
            <p:cNvSpPr txBox="1"/>
            <p:nvPr/>
          </p:nvSpPr>
          <p:spPr>
            <a:xfrm>
              <a:off x="7532920" y="1990534"/>
              <a:ext cx="1567543" cy="461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400" b="1" dirty="0" err="1" smtClean="0"/>
                <a:t>힙드로</a:t>
              </a:r>
              <a:r>
                <a:rPr lang="ko-KR" altLang="en-US" sz="1400" b="1" dirty="0" err="1"/>
                <a:t>브</a:t>
              </a:r>
              <a:r>
                <a:rPr lang="ko-KR" altLang="en-US" sz="1400" b="1" dirty="0" smtClean="0"/>
                <a:t> </a:t>
              </a:r>
              <a:r>
                <a:rPr lang="ko-KR" altLang="en-US" sz="1400" b="1" dirty="0"/>
                <a:t>통계</a:t>
              </a:r>
              <a:endParaRPr lang="en-US" altLang="ko-KR" sz="1400" b="1" dirty="0"/>
            </a:p>
            <a:p>
              <a:pPr algn="r"/>
              <a:endParaRPr lang="en-US" altLang="ko-KR" sz="1400" b="1" dirty="0"/>
            </a:p>
            <a:p>
              <a:pPr algn="r"/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</a:rPr>
                <a:t>상의</a:t>
              </a:r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r"/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r"/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r"/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</a:rPr>
                <a:t>하의</a:t>
              </a:r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r"/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r"/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r"/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</a:rPr>
                <a:t>아우터</a:t>
              </a:r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r"/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r"/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r"/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</a:rPr>
                <a:t>모자</a:t>
              </a:r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r"/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r"/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r"/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</a:rPr>
                <a:t>신발</a:t>
              </a:r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r"/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r"/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r"/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</a:rPr>
                <a:t>손목</a:t>
              </a:r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r"/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r"/>
              <a:endParaRPr lang="en-US" altLang="ko-KR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r"/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</a:rPr>
                <a:t>양말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9" name="Rectangle 52"/>
            <p:cNvSpPr/>
            <p:nvPr/>
          </p:nvSpPr>
          <p:spPr>
            <a:xfrm>
              <a:off x="7953828" y="2762545"/>
              <a:ext cx="1042209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0" name="Rectangle 53"/>
            <p:cNvSpPr/>
            <p:nvPr/>
          </p:nvSpPr>
          <p:spPr>
            <a:xfrm>
              <a:off x="7970973" y="3390180"/>
              <a:ext cx="1042209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1" name="Rectangle 54"/>
            <p:cNvSpPr/>
            <p:nvPr/>
          </p:nvSpPr>
          <p:spPr>
            <a:xfrm>
              <a:off x="7953827" y="4030955"/>
              <a:ext cx="1042209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2" name="Rectangle 55"/>
            <p:cNvSpPr/>
            <p:nvPr/>
          </p:nvSpPr>
          <p:spPr>
            <a:xfrm>
              <a:off x="7953827" y="4642317"/>
              <a:ext cx="1042209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3" name="Rectangle 56"/>
            <p:cNvSpPr/>
            <p:nvPr/>
          </p:nvSpPr>
          <p:spPr>
            <a:xfrm>
              <a:off x="7953826" y="5371851"/>
              <a:ext cx="1042209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4" name="Rectangle 58"/>
            <p:cNvSpPr/>
            <p:nvPr/>
          </p:nvSpPr>
          <p:spPr>
            <a:xfrm>
              <a:off x="7953826" y="5934784"/>
              <a:ext cx="1042209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5" name="Isosceles Triangle 59"/>
            <p:cNvSpPr/>
            <p:nvPr/>
          </p:nvSpPr>
          <p:spPr>
            <a:xfrm>
              <a:off x="8142920" y="2690215"/>
              <a:ext cx="133850" cy="14466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6" name="Isosceles Triangle 60"/>
            <p:cNvSpPr/>
            <p:nvPr/>
          </p:nvSpPr>
          <p:spPr>
            <a:xfrm>
              <a:off x="8087279" y="3322999"/>
              <a:ext cx="133850" cy="14466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7" name="Isosceles Triangle 61"/>
            <p:cNvSpPr/>
            <p:nvPr/>
          </p:nvSpPr>
          <p:spPr>
            <a:xfrm>
              <a:off x="8069550" y="3941107"/>
              <a:ext cx="133850" cy="14466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8" name="Isosceles Triangle 62"/>
            <p:cNvSpPr/>
            <p:nvPr/>
          </p:nvSpPr>
          <p:spPr>
            <a:xfrm>
              <a:off x="8895850" y="5303788"/>
              <a:ext cx="133850" cy="14466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9" name="Isosceles Triangle 63"/>
            <p:cNvSpPr/>
            <p:nvPr/>
          </p:nvSpPr>
          <p:spPr>
            <a:xfrm>
              <a:off x="8408005" y="4578499"/>
              <a:ext cx="133850" cy="14466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9" name="Isosceles Triangle 64"/>
            <p:cNvSpPr/>
            <p:nvPr/>
          </p:nvSpPr>
          <p:spPr>
            <a:xfrm>
              <a:off x="8316691" y="5885313"/>
              <a:ext cx="133850" cy="14466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0" name="TextBox 1"/>
            <p:cNvSpPr txBox="1"/>
            <p:nvPr/>
          </p:nvSpPr>
          <p:spPr>
            <a:xfrm>
              <a:off x="7652256" y="2204188"/>
              <a:ext cx="14647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chemeClr val="accent2"/>
                  </a:solidFill>
                  <a:latin typeface="+mn-ea"/>
                </a:rPr>
                <a:t>힙스태스틱을 이용해보세요</a:t>
              </a:r>
              <a:r>
                <a:rPr lang="en-US" altLang="ko-KR" sz="800" dirty="0">
                  <a:solidFill>
                    <a:schemeClr val="accent2"/>
                  </a:solidFill>
                  <a:latin typeface="+mn-ea"/>
                </a:rPr>
                <a:t>!</a:t>
              </a:r>
              <a:endParaRPr lang="ko-KR" altLang="en-US" sz="800" dirty="0">
                <a:solidFill>
                  <a:schemeClr val="accent2"/>
                </a:solidFill>
                <a:latin typeface="+mn-ea"/>
              </a:endParaRPr>
            </a:p>
          </p:txBody>
        </p:sp>
      </p:grpSp>
      <p:sp>
        <p:nvSpPr>
          <p:cNvPr id="121" name="TextBox 20"/>
          <p:cNvSpPr txBox="1"/>
          <p:nvPr/>
        </p:nvSpPr>
        <p:spPr>
          <a:xfrm>
            <a:off x="327686" y="2471498"/>
            <a:ext cx="1591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 smtClean="0">
                <a:latin typeface="+mn-ea"/>
              </a:rPr>
              <a:t>MY</a:t>
            </a:r>
            <a:r>
              <a:rPr lang="ko-KR" altLang="en-US" sz="1100" b="1" dirty="0" smtClean="0">
                <a:latin typeface="+mn-ea"/>
              </a:rPr>
              <a:t>옷장  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err="1" smtClean="0">
                <a:latin typeface="+mn-ea"/>
              </a:rPr>
              <a:t>코디하기</a:t>
            </a:r>
            <a:endParaRPr lang="en-US" altLang="ko-KR" sz="1100" b="1" dirty="0" smtClean="0">
              <a:latin typeface="+mn-ea"/>
            </a:endParaRPr>
          </a:p>
          <a:p>
            <a:r>
              <a:rPr lang="ko-KR" altLang="en-US" sz="1100" dirty="0" err="1" smtClean="0">
                <a:latin typeface="+mn-ea"/>
              </a:rPr>
              <a:t>히스토리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방명록</a:t>
            </a:r>
            <a:r>
              <a:rPr lang="en-US" altLang="ko-KR" sz="1100" dirty="0" smtClean="0">
                <a:latin typeface="+mn-ea"/>
              </a:rPr>
              <a:t>(3)</a:t>
            </a:r>
            <a:endParaRPr lang="ko-KR" altLang="en-US" sz="1100" dirty="0">
              <a:latin typeface="+mn-ea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434073" y="1309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12롯데마트행복Light" pitchFamily="18" charset="-127"/>
                <a:ea typeface="12롯데마트행복Light" pitchFamily="18" charset="-127"/>
              </a:rPr>
              <a:t>UX DRAFT</a:t>
            </a:r>
            <a:endParaRPr lang="ko-KR" altLang="en-US" sz="2000" dirty="0">
              <a:solidFill>
                <a:schemeClr val="bg1"/>
              </a:solidFill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44166" y="2405984"/>
            <a:ext cx="1584634" cy="549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20"/>
          <p:cNvSpPr txBox="1"/>
          <p:nvPr/>
        </p:nvSpPr>
        <p:spPr>
          <a:xfrm>
            <a:off x="4656795" y="3508674"/>
            <a:ext cx="570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 smtClean="0">
                <a:latin typeface="+mn-ea"/>
              </a:rPr>
              <a:t>+</a:t>
            </a:r>
            <a:endParaRPr lang="ko-KR" altLang="en-US" sz="3200" b="1" dirty="0">
              <a:latin typeface="+mn-ea"/>
            </a:endParaRPr>
          </a:p>
        </p:txBody>
      </p:sp>
      <p:sp>
        <p:nvSpPr>
          <p:cNvPr id="107" name="TextBox 28"/>
          <p:cNvSpPr txBox="1"/>
          <p:nvPr/>
        </p:nvSpPr>
        <p:spPr>
          <a:xfrm>
            <a:off x="5054331" y="3693042"/>
            <a:ext cx="99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내 옷 추가</a:t>
            </a:r>
            <a:endParaRPr lang="ko-KR" altLang="en-US" sz="1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488700" y="4492808"/>
            <a:ext cx="3154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Open CV 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기술 테스트 및 메타 정보 구체화 후 추가하기 화면을 구체화 할 예정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>
            <a:off x="5889540" y="3921941"/>
            <a:ext cx="2491249" cy="91972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8488701" y="2884443"/>
            <a:ext cx="2372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옷 보유 개수에 따른 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통계 데이터 시각화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7906269" y="2478259"/>
            <a:ext cx="832900" cy="398992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5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.unsplash.com/photo-1504640381437-3e7e37b039a1?ixlib=rb-0.3.5&amp;ixid=eyJhcHBfaWQiOjEyMDd9&amp;s=6cfe9018b152bf485b8447ec8ea5d814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398B2130-921A-498F-846A-16A3DB65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40E7BDF-E859-4D10-957F-E7693A79E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xmlns="" id="{F062EA16-42A1-43F0-B898-265E68DC4FA6}"/>
              </a:ext>
            </a:extLst>
          </p:cNvPr>
          <p:cNvSpPr/>
          <p:nvPr/>
        </p:nvSpPr>
        <p:spPr>
          <a:xfrm rot="5400000" flipH="1">
            <a:off x="3410606" y="-2605375"/>
            <a:ext cx="573890" cy="7395099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xmlns="" id="{A7EFF5E9-0808-4F7E-B595-969362A9FCFB}"/>
              </a:ext>
            </a:extLst>
          </p:cNvPr>
          <p:cNvSpPr/>
          <p:nvPr/>
        </p:nvSpPr>
        <p:spPr>
          <a:xfrm rot="16200000" flipH="1">
            <a:off x="9506606" y="-1879149"/>
            <a:ext cx="573890" cy="4796900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5317" y="1502230"/>
            <a:ext cx="7912355" cy="5290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4166" y="1668953"/>
            <a:ext cx="1941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Hip-</a:t>
            </a:r>
            <a:r>
              <a:rPr lang="en-US" altLang="ko-KR" sz="3200" dirty="0" err="1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Drobe</a:t>
            </a:r>
            <a:endParaRPr lang="ko-KR" altLang="en-US" sz="3200" dirty="0">
              <a:ln>
                <a:solidFill>
                  <a:schemeClr val="tx1"/>
                </a:solidFill>
              </a:ln>
              <a:latin typeface="BrushScript BT" pitchFamily="2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="" xmlns:lc="http://schemas.openxmlformats.org/drawingml/2006/lockedCanvas" xmlns:a16="http://schemas.microsoft.com/office/drawing/2014/main" id="{D17F926C-FB57-4F42-AD6E-443650DC171F}"/>
              </a:ext>
            </a:extLst>
          </p:cNvPr>
          <p:cNvGrpSpPr/>
          <p:nvPr/>
        </p:nvGrpSpPr>
        <p:grpSpPr>
          <a:xfrm>
            <a:off x="2098612" y="2435216"/>
            <a:ext cx="4258286" cy="4212000"/>
            <a:chOff x="2853714" y="2413816"/>
            <a:chExt cx="4258286" cy="4212000"/>
          </a:xfrm>
        </p:grpSpPr>
        <p:pic>
          <p:nvPicPr>
            <p:cNvPr id="91" name="Picture 6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2911" y="3393801"/>
              <a:ext cx="740070" cy="986192"/>
            </a:xfrm>
            <a:prstGeom prst="rect">
              <a:avLst/>
            </a:prstGeom>
          </p:spPr>
        </p:pic>
        <p:sp>
          <p:nvSpPr>
            <p:cNvPr id="92" name="Rounded Rectangle 1"/>
            <p:cNvSpPr/>
            <p:nvPr/>
          </p:nvSpPr>
          <p:spPr>
            <a:xfrm>
              <a:off x="2946399" y="2413816"/>
              <a:ext cx="4165601" cy="4212000"/>
            </a:xfrm>
            <a:prstGeom prst="roundRect">
              <a:avLst>
                <a:gd name="adj" fmla="val 1889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3" name="Rectangle 51"/>
            <p:cNvSpPr/>
            <p:nvPr/>
          </p:nvSpPr>
          <p:spPr>
            <a:xfrm>
              <a:off x="4244948" y="2741814"/>
              <a:ext cx="439170" cy="45282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4" name="Rectangle 52"/>
            <p:cNvSpPr/>
            <p:nvPr/>
          </p:nvSpPr>
          <p:spPr>
            <a:xfrm>
              <a:off x="4085738" y="3438294"/>
              <a:ext cx="866910" cy="88918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5" name="Rectangle 53"/>
            <p:cNvSpPr/>
            <p:nvPr/>
          </p:nvSpPr>
          <p:spPr>
            <a:xfrm>
              <a:off x="4129369" y="4613210"/>
              <a:ext cx="758272" cy="126199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6" name="Rectangle 54"/>
            <p:cNvSpPr/>
            <p:nvPr/>
          </p:nvSpPr>
          <p:spPr>
            <a:xfrm>
              <a:off x="5042163" y="3078156"/>
              <a:ext cx="396785" cy="65894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7" name="Rectangle 55"/>
            <p:cNvSpPr/>
            <p:nvPr/>
          </p:nvSpPr>
          <p:spPr>
            <a:xfrm>
              <a:off x="5787307" y="3338292"/>
              <a:ext cx="1048927" cy="268383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8" name="Rectangle 56"/>
            <p:cNvSpPr/>
            <p:nvPr/>
          </p:nvSpPr>
          <p:spPr>
            <a:xfrm>
              <a:off x="4262380" y="6007302"/>
              <a:ext cx="494635" cy="52443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9" name="Rectangle 57"/>
            <p:cNvSpPr/>
            <p:nvPr/>
          </p:nvSpPr>
          <p:spPr>
            <a:xfrm>
              <a:off x="3605337" y="4534035"/>
              <a:ext cx="351454" cy="34418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0" name="TextBox 59"/>
            <p:cNvSpPr txBox="1"/>
            <p:nvPr/>
          </p:nvSpPr>
          <p:spPr>
            <a:xfrm>
              <a:off x="4209183" y="2480798"/>
              <a:ext cx="5131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머리</a:t>
              </a:r>
            </a:p>
          </p:txBody>
        </p:sp>
        <p:sp>
          <p:nvSpPr>
            <p:cNvPr id="101" name="TextBox 60"/>
            <p:cNvSpPr txBox="1"/>
            <p:nvPr/>
          </p:nvSpPr>
          <p:spPr>
            <a:xfrm>
              <a:off x="4981456" y="2824586"/>
              <a:ext cx="5131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목</a:t>
              </a:r>
            </a:p>
          </p:txBody>
        </p:sp>
        <p:sp>
          <p:nvSpPr>
            <p:cNvPr id="102" name="TextBox 61"/>
            <p:cNvSpPr txBox="1"/>
            <p:nvPr/>
          </p:nvSpPr>
          <p:spPr>
            <a:xfrm>
              <a:off x="4975835" y="4287814"/>
              <a:ext cx="5131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왼손</a:t>
              </a:r>
            </a:p>
          </p:txBody>
        </p:sp>
        <p:sp>
          <p:nvSpPr>
            <p:cNvPr id="103" name="TextBox 62"/>
            <p:cNvSpPr txBox="1"/>
            <p:nvPr/>
          </p:nvSpPr>
          <p:spPr>
            <a:xfrm>
              <a:off x="3450886" y="4289232"/>
              <a:ext cx="6596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오른손</a:t>
              </a:r>
            </a:p>
          </p:txBody>
        </p:sp>
        <p:sp>
          <p:nvSpPr>
            <p:cNvPr id="104" name="TextBox 63"/>
            <p:cNvSpPr txBox="1"/>
            <p:nvPr/>
          </p:nvSpPr>
          <p:spPr>
            <a:xfrm>
              <a:off x="4230127" y="3235205"/>
              <a:ext cx="5131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상의</a:t>
              </a:r>
            </a:p>
          </p:txBody>
        </p:sp>
        <p:sp>
          <p:nvSpPr>
            <p:cNvPr id="105" name="TextBox 64"/>
            <p:cNvSpPr txBox="1"/>
            <p:nvPr/>
          </p:nvSpPr>
          <p:spPr>
            <a:xfrm>
              <a:off x="4191594" y="4391772"/>
              <a:ext cx="6639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하의 </a:t>
              </a:r>
              <a:r>
                <a:rPr lang="en-US" altLang="ko-KR" sz="1000" dirty="0"/>
                <a:t>I</a:t>
              </a:r>
              <a:endParaRPr lang="ko-KR" altLang="en-US" sz="1000" dirty="0"/>
            </a:p>
          </p:txBody>
        </p:sp>
        <p:sp>
          <p:nvSpPr>
            <p:cNvPr id="106" name="TextBox 65"/>
            <p:cNvSpPr txBox="1"/>
            <p:nvPr/>
          </p:nvSpPr>
          <p:spPr>
            <a:xfrm>
              <a:off x="3800622" y="6121465"/>
              <a:ext cx="5131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신발</a:t>
              </a:r>
            </a:p>
          </p:txBody>
        </p:sp>
        <p:sp>
          <p:nvSpPr>
            <p:cNvPr id="107" name="TextBox 66"/>
            <p:cNvSpPr txBox="1"/>
            <p:nvPr/>
          </p:nvSpPr>
          <p:spPr>
            <a:xfrm>
              <a:off x="5689684" y="3040570"/>
              <a:ext cx="8699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외투</a:t>
              </a:r>
              <a:r>
                <a:rPr lang="en-US" altLang="ko-KR" sz="1000" dirty="0"/>
                <a:t>(outer)</a:t>
              </a:r>
              <a:endParaRPr lang="ko-KR" altLang="en-US" sz="1000" dirty="0"/>
            </a:p>
          </p:txBody>
        </p:sp>
        <p:sp>
          <p:nvSpPr>
            <p:cNvPr id="108" name="Rectangle 67"/>
            <p:cNvSpPr/>
            <p:nvPr/>
          </p:nvSpPr>
          <p:spPr>
            <a:xfrm>
              <a:off x="5035869" y="5833736"/>
              <a:ext cx="423863" cy="41344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9" name="TextBox 68"/>
            <p:cNvSpPr txBox="1"/>
            <p:nvPr/>
          </p:nvSpPr>
          <p:spPr>
            <a:xfrm>
              <a:off x="4975835" y="5603080"/>
              <a:ext cx="5131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양말</a:t>
              </a:r>
            </a:p>
          </p:txBody>
        </p:sp>
        <p:pic>
          <p:nvPicPr>
            <p:cNvPr id="110" name="Picture 7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7552" y="3497947"/>
              <a:ext cx="961022" cy="1280623"/>
            </a:xfrm>
            <a:prstGeom prst="rect">
              <a:avLst/>
            </a:prstGeom>
          </p:spPr>
        </p:pic>
        <p:sp>
          <p:nvSpPr>
            <p:cNvPr id="111" name="Rectangle 72"/>
            <p:cNvSpPr/>
            <p:nvPr/>
          </p:nvSpPr>
          <p:spPr>
            <a:xfrm>
              <a:off x="3419243" y="5060204"/>
              <a:ext cx="539981" cy="81969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2" name="TextBox 73"/>
            <p:cNvSpPr txBox="1"/>
            <p:nvPr/>
          </p:nvSpPr>
          <p:spPr>
            <a:xfrm>
              <a:off x="2853714" y="5344170"/>
              <a:ext cx="659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하의 </a:t>
              </a:r>
              <a:r>
                <a:rPr lang="en-US" altLang="ko-KR" sz="1000" dirty="0"/>
                <a:t>II</a:t>
              </a:r>
              <a:endParaRPr lang="ko-KR" altLang="en-US" sz="1000" dirty="0"/>
            </a:p>
          </p:txBody>
        </p:sp>
        <p:sp>
          <p:nvSpPr>
            <p:cNvPr id="113" name="Rectangle 82"/>
            <p:cNvSpPr/>
            <p:nvPr/>
          </p:nvSpPr>
          <p:spPr>
            <a:xfrm>
              <a:off x="3266510" y="3434778"/>
              <a:ext cx="697134" cy="86321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4" name="TextBox 83"/>
            <p:cNvSpPr txBox="1"/>
            <p:nvPr/>
          </p:nvSpPr>
          <p:spPr>
            <a:xfrm>
              <a:off x="3267285" y="3201803"/>
              <a:ext cx="7596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상의 </a:t>
              </a:r>
              <a:r>
                <a:rPr lang="en-US" altLang="ko-KR" sz="1000" dirty="0"/>
                <a:t>II</a:t>
              </a:r>
              <a:endParaRPr lang="ko-KR" altLang="en-US" sz="1000" dirty="0"/>
            </a:p>
          </p:txBody>
        </p:sp>
        <p:sp>
          <p:nvSpPr>
            <p:cNvPr id="115" name="Rectangle 86"/>
            <p:cNvSpPr/>
            <p:nvPr/>
          </p:nvSpPr>
          <p:spPr>
            <a:xfrm>
              <a:off x="5050490" y="4534035"/>
              <a:ext cx="351454" cy="34418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6" name="TextBox 2"/>
            <p:cNvSpPr txBox="1"/>
            <p:nvPr/>
          </p:nvSpPr>
          <p:spPr>
            <a:xfrm>
              <a:off x="5748375" y="6274907"/>
              <a:ext cx="11777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/>
                <a:t>저장하기</a:t>
              </a:r>
            </a:p>
          </p:txBody>
        </p:sp>
        <p:pic>
          <p:nvPicPr>
            <p:cNvPr id="117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294" y="4665726"/>
              <a:ext cx="842858" cy="1150987"/>
            </a:xfrm>
            <a:prstGeom prst="rect">
              <a:avLst/>
            </a:prstGeom>
          </p:spPr>
        </p:pic>
        <p:sp>
          <p:nvSpPr>
            <p:cNvPr id="118" name="Rounded Rectangle 92"/>
            <p:cNvSpPr/>
            <p:nvPr/>
          </p:nvSpPr>
          <p:spPr>
            <a:xfrm>
              <a:off x="3001130" y="2474488"/>
              <a:ext cx="1070183" cy="23557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dirty="0"/>
                <a:t>배경 선택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="" xmlns:lc="http://schemas.openxmlformats.org/drawingml/2006/lockedCanvas" xmlns:a16="http://schemas.microsoft.com/office/drawing/2014/main" id="{B128FE18-766E-476B-8EF6-A0C3907F1972}"/>
              </a:ext>
            </a:extLst>
          </p:cNvPr>
          <p:cNvGrpSpPr/>
          <p:nvPr/>
        </p:nvGrpSpPr>
        <p:grpSpPr>
          <a:xfrm>
            <a:off x="6274245" y="2310508"/>
            <a:ext cx="1567543" cy="1877437"/>
            <a:chOff x="7558897" y="2029508"/>
            <a:chExt cx="1567543" cy="1877437"/>
          </a:xfrm>
        </p:grpSpPr>
        <p:sp>
          <p:nvSpPr>
            <p:cNvPr id="149" name="TextBox 90"/>
            <p:cNvSpPr txBox="1"/>
            <p:nvPr/>
          </p:nvSpPr>
          <p:spPr>
            <a:xfrm>
              <a:off x="7558897" y="2029508"/>
              <a:ext cx="1567543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altLang="ko-KR" sz="1400" b="1" dirty="0"/>
            </a:p>
            <a:p>
              <a:pPr algn="r"/>
              <a:r>
                <a:rPr lang="ko-KR" altLang="en-US" sz="1400" b="1" dirty="0"/>
                <a:t>현재 날씨</a:t>
              </a:r>
              <a:endParaRPr lang="en-US" altLang="ko-KR" sz="1400" b="1" dirty="0"/>
            </a:p>
            <a:p>
              <a:pPr algn="r"/>
              <a:r>
                <a:rPr lang="en-US" altLang="ko-KR" sz="900" b="1" dirty="0"/>
                <a:t>-1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~ 14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</a:t>
              </a:r>
            </a:p>
            <a:p>
              <a:pPr algn="r"/>
              <a:endParaRPr lang="en-US" altLang="ko-KR" sz="1400" b="1" dirty="0"/>
            </a:p>
            <a:p>
              <a:pPr algn="r"/>
              <a:endParaRPr lang="en-US" altLang="ko-KR" sz="1400" b="1" dirty="0"/>
            </a:p>
            <a:p>
              <a:pPr algn="r"/>
              <a:endParaRPr lang="en-US" altLang="ko-KR" sz="1400" b="1" dirty="0"/>
            </a:p>
            <a:p>
              <a:pPr algn="r"/>
              <a:r>
                <a:rPr lang="ko-KR" altLang="en-US" sz="1400" b="1" dirty="0"/>
                <a:t>내일 날씨</a:t>
              </a:r>
              <a:endParaRPr lang="en-US" altLang="ko-KR" sz="1400" b="1" dirty="0"/>
            </a:p>
            <a:p>
              <a:pPr algn="r"/>
              <a:r>
                <a:rPr lang="en-US" altLang="ko-KR" sz="900" b="1" dirty="0"/>
                <a:t>4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~ 16</a:t>
              </a:r>
              <a:r>
                <a:rPr lang="ko-KR" altLang="en-US" sz="900" b="1" dirty="0"/>
                <a:t>도</a:t>
              </a:r>
              <a:endParaRPr lang="en-US" altLang="ko-KR" sz="900" b="1" dirty="0"/>
            </a:p>
            <a:p>
              <a:pPr algn="r"/>
              <a:endParaRPr lang="en-US" altLang="ko-KR" sz="1400" b="1" dirty="0"/>
            </a:p>
          </p:txBody>
        </p:sp>
        <p:pic>
          <p:nvPicPr>
            <p:cNvPr id="150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97768" y="2288534"/>
              <a:ext cx="294543" cy="294543"/>
            </a:xfrm>
            <a:prstGeom prst="rect">
              <a:avLst/>
            </a:prstGeom>
          </p:spPr>
        </p:pic>
        <p:pic>
          <p:nvPicPr>
            <p:cNvPr id="151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7881264" y="3264365"/>
              <a:ext cx="286526" cy="286526"/>
            </a:xfrm>
            <a:prstGeom prst="rect">
              <a:avLst/>
            </a:prstGeom>
          </p:spPr>
        </p:pic>
      </p:grpSp>
      <p:cxnSp>
        <p:nvCxnSpPr>
          <p:cNvPr id="152" name="Straight Connector 11"/>
          <p:cNvCxnSpPr/>
          <p:nvPr/>
        </p:nvCxnSpPr>
        <p:spPr>
          <a:xfrm>
            <a:off x="65317" y="2247952"/>
            <a:ext cx="79123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7"/>
          <p:cNvSpPr txBox="1"/>
          <p:nvPr/>
        </p:nvSpPr>
        <p:spPr>
          <a:xfrm>
            <a:off x="4817086" y="1548605"/>
            <a:ext cx="314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100" b="1" i="1" dirty="0">
                <a:latin typeface="+mj-ea"/>
                <a:ea typeface="+mj-ea"/>
              </a:rPr>
              <a:t>불광동 바보형</a:t>
            </a:r>
            <a:r>
              <a:rPr lang="ko-KR" altLang="en-US" sz="800" b="1" dirty="0">
                <a:latin typeface="+mj-ea"/>
                <a:ea typeface="+mj-ea"/>
              </a:rPr>
              <a:t>님</a:t>
            </a:r>
            <a:r>
              <a:rPr lang="ko-KR" altLang="en-US" sz="1100" b="1" dirty="0">
                <a:latin typeface="+mj-ea"/>
                <a:ea typeface="+mj-ea"/>
              </a:rPr>
              <a:t> </a:t>
            </a:r>
            <a:r>
              <a:rPr lang="en-US" altLang="ko-KR" sz="1100" b="1" dirty="0">
                <a:latin typeface="+mj-ea"/>
                <a:ea typeface="+mj-ea"/>
              </a:rPr>
              <a:t>(</a:t>
            </a:r>
            <a:r>
              <a:rPr lang="ko-KR" altLang="en-US" sz="1100" b="1" dirty="0">
                <a:latin typeface="+mj-ea"/>
                <a:ea typeface="+mj-ea"/>
              </a:rPr>
              <a:t>내 옷장 </a:t>
            </a:r>
            <a:r>
              <a:rPr lang="en-US" altLang="ko-KR" sz="1100" b="1" dirty="0">
                <a:latin typeface="+mj-ea"/>
                <a:ea typeface="+mj-ea"/>
              </a:rPr>
              <a:t>73ea, 230</a:t>
            </a:r>
            <a:r>
              <a:rPr lang="ko-KR" altLang="en-US" sz="1100" b="1" dirty="0">
                <a:latin typeface="+mj-ea"/>
                <a:ea typeface="+mj-ea"/>
              </a:rPr>
              <a:t>위</a:t>
            </a:r>
            <a:r>
              <a:rPr lang="en-US" altLang="ko-KR" sz="1100" b="1" dirty="0">
                <a:latin typeface="+mj-ea"/>
                <a:ea typeface="+mj-ea"/>
              </a:rPr>
              <a:t>)</a:t>
            </a:r>
            <a:endParaRPr lang="ko-KR" altLang="en-US" sz="1100" b="1" dirty="0">
              <a:latin typeface="+mj-ea"/>
              <a:ea typeface="+mj-ea"/>
            </a:endParaRPr>
          </a:p>
        </p:txBody>
      </p:sp>
      <p:sp>
        <p:nvSpPr>
          <p:cNvPr id="155" name="TextBox 20"/>
          <p:cNvSpPr txBox="1"/>
          <p:nvPr/>
        </p:nvSpPr>
        <p:spPr>
          <a:xfrm>
            <a:off x="2801814" y="1830535"/>
            <a:ext cx="2713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latin typeface="+mn-ea"/>
              </a:rPr>
              <a:t>HOME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|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err="1" smtClean="0">
                <a:latin typeface="+mn-ea"/>
              </a:rPr>
              <a:t>힙드로브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 err="1" smtClean="0">
                <a:latin typeface="+mn-ea"/>
              </a:rPr>
              <a:t>힙스</a:t>
            </a:r>
            <a:r>
              <a:rPr lang="ko-KR" altLang="en-US" sz="1100" dirty="0" err="1">
                <a:latin typeface="+mn-ea"/>
              </a:rPr>
              <a:t>탯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 err="1" smtClean="0">
                <a:latin typeface="+mn-ea"/>
              </a:rPr>
              <a:t>입는다그</a:t>
            </a:r>
            <a:r>
              <a:rPr lang="ko-KR" altLang="en-US" sz="1100" dirty="0" err="1">
                <a:latin typeface="+mn-ea"/>
              </a:rPr>
              <a:t>램</a:t>
            </a:r>
            <a:r>
              <a:rPr lang="ko-KR" altLang="en-US" sz="1100" dirty="0" smtClean="0">
                <a:latin typeface="+mn-ea"/>
              </a:rPr>
              <a:t> 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56" name="TextBox 16"/>
          <p:cNvSpPr txBox="1"/>
          <p:nvPr/>
        </p:nvSpPr>
        <p:spPr>
          <a:xfrm>
            <a:off x="195403" y="4033524"/>
            <a:ext cx="187454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ko-KR" altLang="en-US" sz="1400" b="1" dirty="0">
                <a:solidFill>
                  <a:srgbClr val="00B0F0"/>
                </a:solidFill>
                <a:latin typeface="맑은 고딕" panose="020B0503020000020004" pitchFamily="50" charset="-127"/>
              </a:rPr>
              <a:t>내 옷장 가기</a:t>
            </a:r>
            <a:endParaRPr lang="en-US" altLang="ko-KR" sz="1400" b="1" dirty="0">
              <a:solidFill>
                <a:srgbClr val="00B0F0"/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나만의 옷장에 옷을 등록하고 매일매일 인사이트를</a:t>
            </a:r>
            <a:r>
              <a:rPr lang="en-US" altLang="ko-KR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 algn="r"/>
            <a:r>
              <a:rPr lang="ko-KR" altLang="en-US" sz="1400" b="1" dirty="0" smtClean="0">
                <a:latin typeface="맑은 고딕" panose="020B0503020000020004" pitchFamily="50" charset="-127"/>
              </a:rPr>
              <a:t>인기유저 </a:t>
            </a:r>
            <a:r>
              <a:rPr lang="ko-KR" altLang="en-US" sz="1400" b="1" dirty="0">
                <a:latin typeface="맑은 고딕" panose="020B0503020000020004" pitchFamily="50" charset="-127"/>
              </a:rPr>
              <a:t>둘러보기</a:t>
            </a:r>
            <a:endParaRPr lang="en-US" altLang="ko-KR" sz="1400" b="1" dirty="0"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err="1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패잘알들의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활동이 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궁금하다면</a:t>
            </a:r>
            <a:endParaRPr lang="en-US" altLang="ko-KR" sz="800" b="1" dirty="0" smtClean="0">
              <a:solidFill>
                <a:prstClr val="white">
                  <a:lumMod val="75000"/>
                </a:prstClr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이곳으로</a:t>
            </a:r>
            <a:r>
              <a:rPr lang="en-US" altLang="ko-KR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/>
            <a:r>
              <a:rPr lang="ko-KR" altLang="en-US" sz="1400" b="1" dirty="0">
                <a:latin typeface="+mj-ea"/>
                <a:ea typeface="+mj-ea"/>
              </a:rPr>
              <a:t>패션 타임라인</a:t>
            </a:r>
            <a:endParaRPr lang="en-US" altLang="ko-KR" sz="1400" b="1" dirty="0">
              <a:latin typeface="+mj-ea"/>
              <a:ea typeface="+mj-ea"/>
            </a:endParaRPr>
          </a:p>
          <a:p>
            <a:pPr algn="r"/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사용자들이 포스팅한 핏팅 조합들을 확인해보세요</a:t>
            </a:r>
            <a:endParaRPr lang="en-US" altLang="ko-KR" sz="8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7" name="TextBox 65"/>
          <p:cNvSpPr txBox="1"/>
          <p:nvPr/>
        </p:nvSpPr>
        <p:spPr>
          <a:xfrm>
            <a:off x="829251" y="3437385"/>
            <a:ext cx="115129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1" i="1" u="sng" dirty="0"/>
              <a:t>불광동 바보형</a:t>
            </a:r>
            <a:endParaRPr lang="en-US" altLang="ko-KR" sz="1100" b="1" i="1" u="sng" dirty="0"/>
          </a:p>
          <a:p>
            <a:r>
              <a:rPr lang="en-US" altLang="ko-KR" sz="800" dirty="0"/>
              <a:t>7LV, </a:t>
            </a:r>
            <a:r>
              <a:rPr lang="ko-KR" altLang="en-US" sz="800" dirty="0"/>
              <a:t>옷</a:t>
            </a:r>
            <a:r>
              <a:rPr lang="en-US" altLang="ko-KR" sz="800" dirty="0"/>
              <a:t>(73), </a:t>
            </a:r>
            <a:r>
              <a:rPr lang="ko-KR" altLang="en-US" sz="800" dirty="0"/>
              <a:t>뱃지</a:t>
            </a:r>
            <a:r>
              <a:rPr lang="en-US" altLang="ko-KR" sz="800" dirty="0"/>
              <a:t>(12</a:t>
            </a:r>
            <a:r>
              <a:rPr lang="en-US" altLang="ko-KR" sz="1050" dirty="0"/>
              <a:t>)</a:t>
            </a:r>
            <a:r>
              <a:rPr lang="ko-KR" altLang="en-US" sz="1050" dirty="0"/>
              <a:t>  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  <p:pic>
        <p:nvPicPr>
          <p:cNvPr id="158" name="Picture 6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8" y="3363024"/>
            <a:ext cx="558347" cy="558917"/>
          </a:xfrm>
          <a:prstGeom prst="rect">
            <a:avLst/>
          </a:prstGeom>
        </p:spPr>
      </p:pic>
      <p:sp>
        <p:nvSpPr>
          <p:cNvPr id="159" name="TextBox 20"/>
          <p:cNvSpPr txBox="1"/>
          <p:nvPr/>
        </p:nvSpPr>
        <p:spPr>
          <a:xfrm>
            <a:off x="327686" y="2471498"/>
            <a:ext cx="1591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latin typeface="+mn-ea"/>
              </a:rPr>
              <a:t>MY</a:t>
            </a:r>
            <a:r>
              <a:rPr lang="ko-KR" altLang="en-US" sz="1100" dirty="0" smtClean="0">
                <a:latin typeface="+mn-ea"/>
              </a:rPr>
              <a:t>옷장  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b="1" dirty="0" err="1" smtClean="0">
                <a:latin typeface="+mn-ea"/>
              </a:rPr>
              <a:t>코디하기</a:t>
            </a:r>
            <a:endParaRPr lang="en-US" altLang="ko-KR" sz="1100" b="1" dirty="0" smtClean="0">
              <a:latin typeface="+mn-ea"/>
            </a:endParaRPr>
          </a:p>
          <a:p>
            <a:r>
              <a:rPr lang="ko-KR" altLang="en-US" sz="1100" dirty="0" err="1" smtClean="0">
                <a:latin typeface="+mn-ea"/>
              </a:rPr>
              <a:t>히스토리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방명록</a:t>
            </a:r>
            <a:r>
              <a:rPr lang="en-US" altLang="ko-KR" sz="1100" dirty="0" smtClean="0">
                <a:latin typeface="+mn-ea"/>
              </a:rPr>
              <a:t>(3)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926638" y="850163"/>
            <a:ext cx="428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힙드로브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페이지 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- 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코디하기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34073" y="1309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12롯데마트행복Light" pitchFamily="18" charset="-127"/>
                <a:ea typeface="12롯데마트행복Light" pitchFamily="18" charset="-127"/>
              </a:rPr>
              <a:t>UX DRAFT</a:t>
            </a:r>
            <a:endParaRPr lang="ko-KR" altLang="en-US" sz="2000" dirty="0">
              <a:solidFill>
                <a:schemeClr val="bg1"/>
              </a:solidFill>
              <a:latin typeface="12롯데마트행복Light" pitchFamily="18" charset="-127"/>
              <a:ea typeface="12롯데마트행복Light" pitchFamily="18" charset="-127"/>
            </a:endParaRPr>
          </a:p>
        </p:txBody>
      </p:sp>
      <p:pic>
        <p:nvPicPr>
          <p:cNvPr id="54" name="Picture 2" descr="C:\Users\novem\Downloads\curso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975" y="2623939"/>
            <a:ext cx="475617" cy="4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97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.unsplash.com/photo-1504640381437-3e7e37b039a1?ixlib=rb-0.3.5&amp;ixid=eyJhcHBfaWQiOjEyMDd9&amp;s=6cfe9018b152bf485b8447ec8ea5d814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398B2130-921A-498F-846A-16A3DB65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40E7BDF-E859-4D10-957F-E7693A79E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xmlns="" id="{F062EA16-42A1-43F0-B898-265E68DC4FA6}"/>
              </a:ext>
            </a:extLst>
          </p:cNvPr>
          <p:cNvSpPr/>
          <p:nvPr/>
        </p:nvSpPr>
        <p:spPr>
          <a:xfrm rot="5400000" flipH="1">
            <a:off x="3410606" y="-2605375"/>
            <a:ext cx="573890" cy="7395099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xmlns="" id="{A7EFF5E9-0808-4F7E-B595-969362A9FCFB}"/>
              </a:ext>
            </a:extLst>
          </p:cNvPr>
          <p:cNvSpPr/>
          <p:nvPr/>
        </p:nvSpPr>
        <p:spPr>
          <a:xfrm rot="16200000" flipH="1">
            <a:off x="9506606" y="-1879149"/>
            <a:ext cx="573890" cy="4796900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5317" y="1502230"/>
            <a:ext cx="7912355" cy="5290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4166" y="1668953"/>
            <a:ext cx="1941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Hip-</a:t>
            </a:r>
            <a:r>
              <a:rPr lang="en-US" altLang="ko-KR" sz="3200" dirty="0" err="1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Drobe</a:t>
            </a:r>
            <a:endParaRPr lang="ko-KR" altLang="en-US" sz="3200" dirty="0">
              <a:ln>
                <a:solidFill>
                  <a:schemeClr val="tx1"/>
                </a:solidFill>
              </a:ln>
              <a:latin typeface="BrushScript BT" pitchFamily="2" charset="0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="" xmlns:lc="http://schemas.openxmlformats.org/drawingml/2006/lockedCanvas" xmlns:a16="http://schemas.microsoft.com/office/drawing/2014/main" id="{B128FE18-766E-476B-8EF6-A0C3907F1972}"/>
              </a:ext>
            </a:extLst>
          </p:cNvPr>
          <p:cNvGrpSpPr/>
          <p:nvPr/>
        </p:nvGrpSpPr>
        <p:grpSpPr>
          <a:xfrm>
            <a:off x="6274245" y="2310508"/>
            <a:ext cx="1567543" cy="1877437"/>
            <a:chOff x="7558897" y="2029508"/>
            <a:chExt cx="1567543" cy="1877437"/>
          </a:xfrm>
        </p:grpSpPr>
        <p:sp>
          <p:nvSpPr>
            <p:cNvPr id="149" name="TextBox 90"/>
            <p:cNvSpPr txBox="1"/>
            <p:nvPr/>
          </p:nvSpPr>
          <p:spPr>
            <a:xfrm>
              <a:off x="7558897" y="2029508"/>
              <a:ext cx="1567543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altLang="ko-KR" sz="1400" b="1" dirty="0"/>
            </a:p>
            <a:p>
              <a:pPr algn="r"/>
              <a:r>
                <a:rPr lang="ko-KR" altLang="en-US" sz="1400" b="1" dirty="0"/>
                <a:t>현재 날씨</a:t>
              </a:r>
              <a:endParaRPr lang="en-US" altLang="ko-KR" sz="1400" b="1" dirty="0"/>
            </a:p>
            <a:p>
              <a:pPr algn="r"/>
              <a:r>
                <a:rPr lang="en-US" altLang="ko-KR" sz="900" b="1" dirty="0"/>
                <a:t>-1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~ 14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</a:t>
              </a:r>
            </a:p>
            <a:p>
              <a:pPr algn="r"/>
              <a:endParaRPr lang="en-US" altLang="ko-KR" sz="1400" b="1" dirty="0"/>
            </a:p>
            <a:p>
              <a:pPr algn="r"/>
              <a:endParaRPr lang="en-US" altLang="ko-KR" sz="1400" b="1" dirty="0"/>
            </a:p>
            <a:p>
              <a:pPr algn="r"/>
              <a:endParaRPr lang="en-US" altLang="ko-KR" sz="1400" b="1" dirty="0"/>
            </a:p>
            <a:p>
              <a:pPr algn="r"/>
              <a:r>
                <a:rPr lang="ko-KR" altLang="en-US" sz="1400" b="1" dirty="0"/>
                <a:t>내일 날씨</a:t>
              </a:r>
              <a:endParaRPr lang="en-US" altLang="ko-KR" sz="1400" b="1" dirty="0"/>
            </a:p>
            <a:p>
              <a:pPr algn="r"/>
              <a:r>
                <a:rPr lang="en-US" altLang="ko-KR" sz="900" b="1" dirty="0"/>
                <a:t>4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~ 16</a:t>
              </a:r>
              <a:r>
                <a:rPr lang="ko-KR" altLang="en-US" sz="900" b="1" dirty="0"/>
                <a:t>도</a:t>
              </a:r>
              <a:endParaRPr lang="en-US" altLang="ko-KR" sz="900" b="1" dirty="0"/>
            </a:p>
            <a:p>
              <a:pPr algn="r"/>
              <a:endParaRPr lang="en-US" altLang="ko-KR" sz="1400" b="1" dirty="0"/>
            </a:p>
          </p:txBody>
        </p:sp>
        <p:pic>
          <p:nvPicPr>
            <p:cNvPr id="150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7768" y="2288534"/>
              <a:ext cx="294543" cy="294543"/>
            </a:xfrm>
            <a:prstGeom prst="rect">
              <a:avLst/>
            </a:prstGeom>
          </p:spPr>
        </p:pic>
        <p:pic>
          <p:nvPicPr>
            <p:cNvPr id="151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881264" y="3264365"/>
              <a:ext cx="286526" cy="286526"/>
            </a:xfrm>
            <a:prstGeom prst="rect">
              <a:avLst/>
            </a:prstGeom>
          </p:spPr>
        </p:pic>
      </p:grpSp>
      <p:cxnSp>
        <p:nvCxnSpPr>
          <p:cNvPr id="152" name="Straight Connector 11"/>
          <p:cNvCxnSpPr/>
          <p:nvPr/>
        </p:nvCxnSpPr>
        <p:spPr>
          <a:xfrm>
            <a:off x="65317" y="2247952"/>
            <a:ext cx="79123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7"/>
          <p:cNvSpPr txBox="1"/>
          <p:nvPr/>
        </p:nvSpPr>
        <p:spPr>
          <a:xfrm>
            <a:off x="4817086" y="1548605"/>
            <a:ext cx="314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100" b="1" i="1" dirty="0">
                <a:latin typeface="+mj-ea"/>
                <a:ea typeface="+mj-ea"/>
              </a:rPr>
              <a:t>불광동 바보형</a:t>
            </a:r>
            <a:r>
              <a:rPr lang="ko-KR" altLang="en-US" sz="800" b="1" dirty="0">
                <a:latin typeface="+mj-ea"/>
                <a:ea typeface="+mj-ea"/>
              </a:rPr>
              <a:t>님</a:t>
            </a:r>
            <a:r>
              <a:rPr lang="ko-KR" altLang="en-US" sz="1100" b="1" dirty="0">
                <a:latin typeface="+mj-ea"/>
                <a:ea typeface="+mj-ea"/>
              </a:rPr>
              <a:t> </a:t>
            </a:r>
            <a:r>
              <a:rPr lang="en-US" altLang="ko-KR" sz="1100" b="1" dirty="0">
                <a:latin typeface="+mj-ea"/>
                <a:ea typeface="+mj-ea"/>
              </a:rPr>
              <a:t>(</a:t>
            </a:r>
            <a:r>
              <a:rPr lang="ko-KR" altLang="en-US" sz="1100" b="1" dirty="0">
                <a:latin typeface="+mj-ea"/>
                <a:ea typeface="+mj-ea"/>
              </a:rPr>
              <a:t>내 옷장 </a:t>
            </a:r>
            <a:r>
              <a:rPr lang="en-US" altLang="ko-KR" sz="1100" b="1" dirty="0">
                <a:latin typeface="+mj-ea"/>
                <a:ea typeface="+mj-ea"/>
              </a:rPr>
              <a:t>73ea, 230</a:t>
            </a:r>
            <a:r>
              <a:rPr lang="ko-KR" altLang="en-US" sz="1100" b="1" dirty="0">
                <a:latin typeface="+mj-ea"/>
                <a:ea typeface="+mj-ea"/>
              </a:rPr>
              <a:t>위</a:t>
            </a:r>
            <a:r>
              <a:rPr lang="en-US" altLang="ko-KR" sz="1100" b="1" dirty="0">
                <a:latin typeface="+mj-ea"/>
                <a:ea typeface="+mj-ea"/>
              </a:rPr>
              <a:t>)</a:t>
            </a:r>
            <a:endParaRPr lang="ko-KR" altLang="en-US" sz="1100" b="1" dirty="0">
              <a:latin typeface="+mj-ea"/>
              <a:ea typeface="+mj-ea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="" xmlns:lc="http://schemas.openxmlformats.org/drawingml/2006/lockedCanvas" xmlns:a16="http://schemas.microsoft.com/office/drawing/2014/main" id="{5B525591-C56E-48AF-8870-C5A917FAE902}"/>
              </a:ext>
            </a:extLst>
          </p:cNvPr>
          <p:cNvGrpSpPr/>
          <p:nvPr/>
        </p:nvGrpSpPr>
        <p:grpSpPr>
          <a:xfrm>
            <a:off x="2185592" y="2428348"/>
            <a:ext cx="4159500" cy="4212000"/>
            <a:chOff x="2952500" y="2408882"/>
            <a:chExt cx="4159500" cy="4212000"/>
          </a:xfrm>
        </p:grpSpPr>
        <p:sp>
          <p:nvSpPr>
            <p:cNvPr id="49" name="Rounded Rectangle 91"/>
            <p:cNvSpPr/>
            <p:nvPr/>
          </p:nvSpPr>
          <p:spPr>
            <a:xfrm>
              <a:off x="2952500" y="2408882"/>
              <a:ext cx="4159500" cy="4212000"/>
            </a:xfrm>
            <a:prstGeom prst="roundRect">
              <a:avLst>
                <a:gd name="adj" fmla="val 1889"/>
              </a:avLst>
            </a:prstGeom>
            <a:blipFill dpi="0" rotWithShape="1">
              <a:blip r:embed="rId5">
                <a:alphaModFix amt="43000"/>
              </a:blip>
              <a:srcRect/>
              <a:stretch>
                <a:fillRect/>
              </a:stretch>
            </a:blip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50" name="Picture 7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3553" y="3337575"/>
              <a:ext cx="961022" cy="1280623"/>
            </a:xfrm>
            <a:prstGeom prst="rect">
              <a:avLst/>
            </a:prstGeom>
          </p:spPr>
        </p:pic>
        <p:pic>
          <p:nvPicPr>
            <p:cNvPr id="51" name="Picture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077" y="4496204"/>
              <a:ext cx="842858" cy="1150987"/>
            </a:xfrm>
            <a:prstGeom prst="rect">
              <a:avLst/>
            </a:prstGeom>
          </p:spPr>
        </p:pic>
        <p:cxnSp>
          <p:nvCxnSpPr>
            <p:cNvPr id="52" name="Straight Connector 13"/>
            <p:cNvCxnSpPr/>
            <p:nvPr/>
          </p:nvCxnSpPr>
          <p:spPr>
            <a:xfrm>
              <a:off x="5847552" y="2568097"/>
              <a:ext cx="116251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15"/>
            <p:cNvSpPr txBox="1"/>
            <p:nvPr/>
          </p:nvSpPr>
          <p:spPr>
            <a:xfrm>
              <a:off x="5386141" y="2474889"/>
              <a:ext cx="6571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/>
                <a:t>투명도</a:t>
              </a:r>
            </a:p>
          </p:txBody>
        </p:sp>
        <p:sp>
          <p:nvSpPr>
            <p:cNvPr id="54" name="Rectangle 16"/>
            <p:cNvSpPr/>
            <p:nvPr/>
          </p:nvSpPr>
          <p:spPr>
            <a:xfrm>
              <a:off x="6405950" y="2472875"/>
              <a:ext cx="45719" cy="2002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Rounded Rectangle 50"/>
            <p:cNvSpPr/>
            <p:nvPr/>
          </p:nvSpPr>
          <p:spPr>
            <a:xfrm>
              <a:off x="3001130" y="2474488"/>
              <a:ext cx="1070183" cy="23557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dirty="0"/>
                <a:t>배경 없애기</a:t>
              </a:r>
            </a:p>
          </p:txBody>
        </p:sp>
        <p:sp>
          <p:nvSpPr>
            <p:cNvPr id="56" name="왼쪽/오른쪽/위쪽/아래쪽 화살표 55"/>
            <p:cNvSpPr/>
            <p:nvPr/>
          </p:nvSpPr>
          <p:spPr>
            <a:xfrm>
              <a:off x="5593811" y="3337575"/>
              <a:ext cx="644769" cy="629886"/>
            </a:xfrm>
            <a:prstGeom prst="quadArrow">
              <a:avLst>
                <a:gd name="adj1" fmla="val 166"/>
                <a:gd name="adj2" fmla="val 7611"/>
                <a:gd name="adj3" fmla="val 225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57" name="Picture 6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112" y="3566676"/>
              <a:ext cx="872747" cy="1162993"/>
            </a:xfrm>
            <a:prstGeom prst="rect">
              <a:avLst/>
            </a:prstGeom>
          </p:spPr>
        </p:pic>
      </p:grpSp>
      <p:sp>
        <p:nvSpPr>
          <p:cNvPr id="58" name="TextBox 16"/>
          <p:cNvSpPr txBox="1"/>
          <p:nvPr/>
        </p:nvSpPr>
        <p:spPr>
          <a:xfrm>
            <a:off x="195403" y="4033524"/>
            <a:ext cx="187454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ko-KR" altLang="en-US" sz="1400" b="1" dirty="0">
                <a:solidFill>
                  <a:srgbClr val="00B0F0"/>
                </a:solidFill>
                <a:latin typeface="맑은 고딕" panose="020B0503020000020004" pitchFamily="50" charset="-127"/>
              </a:rPr>
              <a:t>내 옷장 가기</a:t>
            </a:r>
            <a:endParaRPr lang="en-US" altLang="ko-KR" sz="1400" b="1" dirty="0">
              <a:solidFill>
                <a:srgbClr val="00B0F0"/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나만의 옷장에 옷을 등록하고 매일매일 인사이트를</a:t>
            </a:r>
            <a:r>
              <a:rPr lang="en-US" altLang="ko-KR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 algn="r"/>
            <a:r>
              <a:rPr lang="ko-KR" altLang="en-US" sz="1400" b="1" dirty="0" smtClean="0">
                <a:latin typeface="맑은 고딕" panose="020B0503020000020004" pitchFamily="50" charset="-127"/>
              </a:rPr>
              <a:t>인기유저 </a:t>
            </a:r>
            <a:r>
              <a:rPr lang="ko-KR" altLang="en-US" sz="1400" b="1" dirty="0">
                <a:latin typeface="맑은 고딕" panose="020B0503020000020004" pitchFamily="50" charset="-127"/>
              </a:rPr>
              <a:t>둘러보기</a:t>
            </a:r>
            <a:endParaRPr lang="en-US" altLang="ko-KR" sz="1400" b="1" dirty="0"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err="1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패잘알들의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활동이 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궁금하다면</a:t>
            </a:r>
            <a:endParaRPr lang="en-US" altLang="ko-KR" sz="800" b="1" dirty="0" smtClean="0">
              <a:solidFill>
                <a:prstClr val="white">
                  <a:lumMod val="75000"/>
                </a:prstClr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이곳으로</a:t>
            </a:r>
            <a:r>
              <a:rPr lang="en-US" altLang="ko-KR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/>
            <a:r>
              <a:rPr lang="ko-KR" altLang="en-US" sz="1400" b="1" dirty="0">
                <a:latin typeface="+mj-ea"/>
                <a:ea typeface="+mj-ea"/>
              </a:rPr>
              <a:t>패션 타임라인</a:t>
            </a:r>
            <a:endParaRPr lang="en-US" altLang="ko-KR" sz="1400" b="1" dirty="0">
              <a:latin typeface="+mj-ea"/>
              <a:ea typeface="+mj-ea"/>
            </a:endParaRPr>
          </a:p>
          <a:p>
            <a:pPr algn="r"/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사용자들이 포스팅한 핏팅 조합들을 확인해보세요</a:t>
            </a:r>
            <a:endParaRPr lang="en-US" altLang="ko-KR" sz="8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TextBox 65"/>
          <p:cNvSpPr txBox="1"/>
          <p:nvPr/>
        </p:nvSpPr>
        <p:spPr>
          <a:xfrm>
            <a:off x="829251" y="3437385"/>
            <a:ext cx="115129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1" i="1" u="sng" dirty="0"/>
              <a:t>불광동 바보형</a:t>
            </a:r>
            <a:endParaRPr lang="en-US" altLang="ko-KR" sz="1100" b="1" i="1" u="sng" dirty="0"/>
          </a:p>
          <a:p>
            <a:r>
              <a:rPr lang="en-US" altLang="ko-KR" sz="800" dirty="0"/>
              <a:t>7LV, </a:t>
            </a:r>
            <a:r>
              <a:rPr lang="ko-KR" altLang="en-US" sz="800" dirty="0"/>
              <a:t>옷</a:t>
            </a:r>
            <a:r>
              <a:rPr lang="en-US" altLang="ko-KR" sz="800" dirty="0"/>
              <a:t>(73), </a:t>
            </a:r>
            <a:r>
              <a:rPr lang="ko-KR" altLang="en-US" sz="800" dirty="0"/>
              <a:t>뱃지</a:t>
            </a:r>
            <a:r>
              <a:rPr lang="en-US" altLang="ko-KR" sz="800" dirty="0"/>
              <a:t>(12</a:t>
            </a:r>
            <a:r>
              <a:rPr lang="en-US" altLang="ko-KR" sz="1050" dirty="0"/>
              <a:t>)</a:t>
            </a:r>
            <a:r>
              <a:rPr lang="ko-KR" altLang="en-US" sz="1050" dirty="0"/>
              <a:t>  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  <p:pic>
        <p:nvPicPr>
          <p:cNvPr id="60" name="Picture 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8" y="3363024"/>
            <a:ext cx="558347" cy="558917"/>
          </a:xfrm>
          <a:prstGeom prst="rect">
            <a:avLst/>
          </a:prstGeom>
        </p:spPr>
      </p:pic>
      <p:sp>
        <p:nvSpPr>
          <p:cNvPr id="61" name="TextBox 20"/>
          <p:cNvSpPr txBox="1"/>
          <p:nvPr/>
        </p:nvSpPr>
        <p:spPr>
          <a:xfrm>
            <a:off x="327686" y="2471498"/>
            <a:ext cx="1591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latin typeface="+mn-ea"/>
              </a:rPr>
              <a:t>MY</a:t>
            </a:r>
            <a:r>
              <a:rPr lang="ko-KR" altLang="en-US" sz="1100" dirty="0" smtClean="0">
                <a:latin typeface="+mn-ea"/>
              </a:rPr>
              <a:t>옷장  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b="1" dirty="0" err="1" smtClean="0">
                <a:latin typeface="+mn-ea"/>
              </a:rPr>
              <a:t>코디하기</a:t>
            </a:r>
            <a:endParaRPr lang="en-US" altLang="ko-KR" sz="1100" b="1" dirty="0" smtClean="0">
              <a:latin typeface="+mn-ea"/>
            </a:endParaRPr>
          </a:p>
          <a:p>
            <a:r>
              <a:rPr lang="ko-KR" altLang="en-US" sz="1100" dirty="0" err="1" smtClean="0">
                <a:latin typeface="+mn-ea"/>
              </a:rPr>
              <a:t>히스토리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방명록</a:t>
            </a:r>
            <a:r>
              <a:rPr lang="en-US" altLang="ko-KR" sz="1100" dirty="0" smtClean="0">
                <a:latin typeface="+mn-ea"/>
              </a:rPr>
              <a:t>(3)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62" name="TextBox 20"/>
          <p:cNvSpPr txBox="1"/>
          <p:nvPr/>
        </p:nvSpPr>
        <p:spPr>
          <a:xfrm>
            <a:off x="2801814" y="1830535"/>
            <a:ext cx="2713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latin typeface="+mn-ea"/>
              </a:rPr>
              <a:t>HOME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|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err="1" smtClean="0">
                <a:latin typeface="+mn-ea"/>
              </a:rPr>
              <a:t>힙드로브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 err="1" smtClean="0">
                <a:latin typeface="+mn-ea"/>
              </a:rPr>
              <a:t>힙스</a:t>
            </a:r>
            <a:r>
              <a:rPr lang="ko-KR" altLang="en-US" sz="1100" dirty="0" err="1">
                <a:latin typeface="+mn-ea"/>
              </a:rPr>
              <a:t>탯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 err="1" smtClean="0">
                <a:latin typeface="+mn-ea"/>
              </a:rPr>
              <a:t>입는다그</a:t>
            </a:r>
            <a:r>
              <a:rPr lang="ko-KR" altLang="en-US" sz="1100" dirty="0" err="1">
                <a:latin typeface="+mn-ea"/>
              </a:rPr>
              <a:t>램</a:t>
            </a:r>
            <a:r>
              <a:rPr lang="ko-KR" altLang="en-US" sz="1100" dirty="0" smtClean="0">
                <a:latin typeface="+mn-ea"/>
              </a:rPr>
              <a:t> </a:t>
            </a:r>
            <a:endParaRPr lang="ko-KR" altLang="en-US" sz="1100" dirty="0">
              <a:latin typeface="+mn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32558" y="850163"/>
            <a:ext cx="6231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힙드로브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페이지 </a:t>
            </a:r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-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코디하기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(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배경보기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)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34073" y="1309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12롯데마트행복Light" pitchFamily="18" charset="-127"/>
                <a:ea typeface="12롯데마트행복Light" pitchFamily="18" charset="-127"/>
              </a:rPr>
              <a:t>UX DRAFT</a:t>
            </a:r>
            <a:endParaRPr lang="ko-KR" altLang="en-US" sz="2000" dirty="0">
              <a:solidFill>
                <a:schemeClr val="bg1"/>
              </a:solidFill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488700" y="4594408"/>
            <a:ext cx="315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옷의 사이즈와 위치를 조절할 수 있도록 구현 예정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5889540" y="3921941"/>
            <a:ext cx="2491249" cy="91972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29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.unsplash.com/photo-1504640381437-3e7e37b039a1?ixlib=rb-0.3.5&amp;ixid=eyJhcHBfaWQiOjEyMDd9&amp;s=6cfe9018b152bf485b8447ec8ea5d814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398B2130-921A-498F-846A-16A3DB65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40E7BDF-E859-4D10-957F-E7693A79E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xmlns="" id="{F062EA16-42A1-43F0-B898-265E68DC4FA6}"/>
              </a:ext>
            </a:extLst>
          </p:cNvPr>
          <p:cNvSpPr/>
          <p:nvPr/>
        </p:nvSpPr>
        <p:spPr>
          <a:xfrm rot="5400000" flipH="1">
            <a:off x="3410606" y="-2605375"/>
            <a:ext cx="573890" cy="7395099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xmlns="" id="{A7EFF5E9-0808-4F7E-B595-969362A9FCFB}"/>
              </a:ext>
            </a:extLst>
          </p:cNvPr>
          <p:cNvSpPr/>
          <p:nvPr/>
        </p:nvSpPr>
        <p:spPr>
          <a:xfrm rot="16200000" flipH="1">
            <a:off x="9506606" y="-1879149"/>
            <a:ext cx="573890" cy="4796900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5317" y="1502230"/>
            <a:ext cx="7912355" cy="5290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4166" y="1668953"/>
            <a:ext cx="1941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Hip-</a:t>
            </a:r>
            <a:r>
              <a:rPr lang="en-US" altLang="ko-KR" sz="3200" dirty="0" err="1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Drobe</a:t>
            </a:r>
            <a:endParaRPr lang="ko-KR" altLang="en-US" sz="3200" dirty="0">
              <a:ln>
                <a:solidFill>
                  <a:schemeClr val="tx1"/>
                </a:solidFill>
              </a:ln>
              <a:latin typeface="BrushScript BT" pitchFamily="2" charset="0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="" xmlns:lc="http://schemas.openxmlformats.org/drawingml/2006/lockedCanvas" xmlns:a16="http://schemas.microsoft.com/office/drawing/2014/main" id="{B128FE18-766E-476B-8EF6-A0C3907F1972}"/>
              </a:ext>
            </a:extLst>
          </p:cNvPr>
          <p:cNvGrpSpPr/>
          <p:nvPr/>
        </p:nvGrpSpPr>
        <p:grpSpPr>
          <a:xfrm>
            <a:off x="6274245" y="2310508"/>
            <a:ext cx="1567543" cy="1877437"/>
            <a:chOff x="7558897" y="2029508"/>
            <a:chExt cx="1567543" cy="1877437"/>
          </a:xfrm>
        </p:grpSpPr>
        <p:sp>
          <p:nvSpPr>
            <p:cNvPr id="149" name="TextBox 90"/>
            <p:cNvSpPr txBox="1"/>
            <p:nvPr/>
          </p:nvSpPr>
          <p:spPr>
            <a:xfrm>
              <a:off x="7558897" y="2029508"/>
              <a:ext cx="1567543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altLang="ko-KR" sz="1400" b="1" dirty="0"/>
            </a:p>
            <a:p>
              <a:pPr algn="r"/>
              <a:r>
                <a:rPr lang="ko-KR" altLang="en-US" sz="1400" b="1" dirty="0"/>
                <a:t>현재 날씨</a:t>
              </a:r>
              <a:endParaRPr lang="en-US" altLang="ko-KR" sz="1400" b="1" dirty="0"/>
            </a:p>
            <a:p>
              <a:pPr algn="r"/>
              <a:r>
                <a:rPr lang="en-US" altLang="ko-KR" sz="900" b="1" dirty="0"/>
                <a:t>-1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~ 14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</a:t>
              </a:r>
            </a:p>
            <a:p>
              <a:pPr algn="r"/>
              <a:endParaRPr lang="en-US" altLang="ko-KR" sz="1400" b="1" dirty="0"/>
            </a:p>
            <a:p>
              <a:pPr algn="r"/>
              <a:endParaRPr lang="en-US" altLang="ko-KR" sz="1400" b="1" dirty="0"/>
            </a:p>
            <a:p>
              <a:pPr algn="r"/>
              <a:endParaRPr lang="en-US" altLang="ko-KR" sz="1400" b="1" dirty="0"/>
            </a:p>
            <a:p>
              <a:pPr algn="r"/>
              <a:r>
                <a:rPr lang="ko-KR" altLang="en-US" sz="1400" b="1" dirty="0"/>
                <a:t>내일 날씨</a:t>
              </a:r>
              <a:endParaRPr lang="en-US" altLang="ko-KR" sz="1400" b="1" dirty="0"/>
            </a:p>
            <a:p>
              <a:pPr algn="r"/>
              <a:r>
                <a:rPr lang="en-US" altLang="ko-KR" sz="900" b="1" dirty="0"/>
                <a:t>4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~ 16</a:t>
              </a:r>
              <a:r>
                <a:rPr lang="ko-KR" altLang="en-US" sz="900" b="1" dirty="0"/>
                <a:t>도</a:t>
              </a:r>
              <a:endParaRPr lang="en-US" altLang="ko-KR" sz="900" b="1" dirty="0"/>
            </a:p>
            <a:p>
              <a:pPr algn="r"/>
              <a:endParaRPr lang="en-US" altLang="ko-KR" sz="1400" b="1" dirty="0"/>
            </a:p>
          </p:txBody>
        </p:sp>
        <p:pic>
          <p:nvPicPr>
            <p:cNvPr id="150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7768" y="2288534"/>
              <a:ext cx="294543" cy="294543"/>
            </a:xfrm>
            <a:prstGeom prst="rect">
              <a:avLst/>
            </a:prstGeom>
          </p:spPr>
        </p:pic>
        <p:pic>
          <p:nvPicPr>
            <p:cNvPr id="151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881264" y="3264365"/>
              <a:ext cx="286526" cy="286526"/>
            </a:xfrm>
            <a:prstGeom prst="rect">
              <a:avLst/>
            </a:prstGeom>
          </p:spPr>
        </p:pic>
      </p:grpSp>
      <p:cxnSp>
        <p:nvCxnSpPr>
          <p:cNvPr id="152" name="Straight Connector 11"/>
          <p:cNvCxnSpPr/>
          <p:nvPr/>
        </p:nvCxnSpPr>
        <p:spPr>
          <a:xfrm>
            <a:off x="65317" y="2247952"/>
            <a:ext cx="79123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7"/>
          <p:cNvSpPr txBox="1"/>
          <p:nvPr/>
        </p:nvSpPr>
        <p:spPr>
          <a:xfrm>
            <a:off x="4817086" y="1548605"/>
            <a:ext cx="314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100" b="1" i="1" dirty="0">
                <a:latin typeface="+mj-ea"/>
                <a:ea typeface="+mj-ea"/>
              </a:rPr>
              <a:t>불광동 바보형</a:t>
            </a:r>
            <a:r>
              <a:rPr lang="ko-KR" altLang="en-US" sz="800" b="1" dirty="0">
                <a:latin typeface="+mj-ea"/>
                <a:ea typeface="+mj-ea"/>
              </a:rPr>
              <a:t>님</a:t>
            </a:r>
            <a:r>
              <a:rPr lang="ko-KR" altLang="en-US" sz="1100" b="1" dirty="0">
                <a:latin typeface="+mj-ea"/>
                <a:ea typeface="+mj-ea"/>
              </a:rPr>
              <a:t> </a:t>
            </a:r>
            <a:r>
              <a:rPr lang="en-US" altLang="ko-KR" sz="1100" b="1" dirty="0">
                <a:latin typeface="+mj-ea"/>
                <a:ea typeface="+mj-ea"/>
              </a:rPr>
              <a:t>(</a:t>
            </a:r>
            <a:r>
              <a:rPr lang="ko-KR" altLang="en-US" sz="1100" b="1" dirty="0">
                <a:latin typeface="+mj-ea"/>
                <a:ea typeface="+mj-ea"/>
              </a:rPr>
              <a:t>내 옷장 </a:t>
            </a:r>
            <a:r>
              <a:rPr lang="en-US" altLang="ko-KR" sz="1100" b="1" dirty="0">
                <a:latin typeface="+mj-ea"/>
                <a:ea typeface="+mj-ea"/>
              </a:rPr>
              <a:t>73ea, 230</a:t>
            </a:r>
            <a:r>
              <a:rPr lang="ko-KR" altLang="en-US" sz="1100" b="1" dirty="0">
                <a:latin typeface="+mj-ea"/>
                <a:ea typeface="+mj-ea"/>
              </a:rPr>
              <a:t>위</a:t>
            </a:r>
            <a:r>
              <a:rPr lang="en-US" altLang="ko-KR" sz="1100" b="1" dirty="0">
                <a:latin typeface="+mj-ea"/>
                <a:ea typeface="+mj-ea"/>
              </a:rPr>
              <a:t>)</a:t>
            </a:r>
            <a:endParaRPr lang="ko-KR" altLang="en-US" sz="1100" b="1" dirty="0">
              <a:latin typeface="+mj-ea"/>
              <a:ea typeface="+mj-ea"/>
            </a:endParaRPr>
          </a:p>
        </p:txBody>
      </p:sp>
      <p:sp>
        <p:nvSpPr>
          <p:cNvPr id="58" name="TextBox 16"/>
          <p:cNvSpPr txBox="1"/>
          <p:nvPr/>
        </p:nvSpPr>
        <p:spPr>
          <a:xfrm>
            <a:off x="195403" y="4033524"/>
            <a:ext cx="187454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ko-KR" altLang="en-US" sz="1400" b="1" dirty="0">
                <a:solidFill>
                  <a:srgbClr val="00B0F0"/>
                </a:solidFill>
                <a:latin typeface="맑은 고딕" panose="020B0503020000020004" pitchFamily="50" charset="-127"/>
              </a:rPr>
              <a:t>내 옷장 가기</a:t>
            </a:r>
            <a:endParaRPr lang="en-US" altLang="ko-KR" sz="1400" b="1" dirty="0">
              <a:solidFill>
                <a:srgbClr val="00B0F0"/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나만의 옷장에 옷을 등록하고 매일매일 인사이트를</a:t>
            </a:r>
            <a:r>
              <a:rPr lang="en-US" altLang="ko-KR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 algn="r"/>
            <a:r>
              <a:rPr lang="ko-KR" altLang="en-US" sz="1400" b="1" dirty="0" smtClean="0">
                <a:latin typeface="맑은 고딕" panose="020B0503020000020004" pitchFamily="50" charset="-127"/>
              </a:rPr>
              <a:t>인기유저 </a:t>
            </a:r>
            <a:r>
              <a:rPr lang="ko-KR" altLang="en-US" sz="1400" b="1" dirty="0">
                <a:latin typeface="맑은 고딕" panose="020B0503020000020004" pitchFamily="50" charset="-127"/>
              </a:rPr>
              <a:t>둘러보기</a:t>
            </a:r>
            <a:endParaRPr lang="en-US" altLang="ko-KR" sz="1400" b="1" dirty="0"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err="1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패잘알들의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활동이 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궁금하다면</a:t>
            </a:r>
            <a:endParaRPr lang="en-US" altLang="ko-KR" sz="800" b="1" dirty="0" smtClean="0">
              <a:solidFill>
                <a:prstClr val="white">
                  <a:lumMod val="75000"/>
                </a:prstClr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이곳으로</a:t>
            </a:r>
            <a:r>
              <a:rPr lang="en-US" altLang="ko-KR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/>
            <a:r>
              <a:rPr lang="ko-KR" altLang="en-US" sz="1400" b="1" dirty="0">
                <a:latin typeface="+mj-ea"/>
                <a:ea typeface="+mj-ea"/>
              </a:rPr>
              <a:t>패션 타임라인</a:t>
            </a:r>
            <a:endParaRPr lang="en-US" altLang="ko-KR" sz="1400" b="1" dirty="0">
              <a:latin typeface="+mj-ea"/>
              <a:ea typeface="+mj-ea"/>
            </a:endParaRPr>
          </a:p>
          <a:p>
            <a:pPr algn="r"/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사용자들이 포스팅한 핏팅 조합들을 확인해보세요</a:t>
            </a:r>
            <a:endParaRPr lang="en-US" altLang="ko-KR" sz="8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TextBox 65"/>
          <p:cNvSpPr txBox="1"/>
          <p:nvPr/>
        </p:nvSpPr>
        <p:spPr>
          <a:xfrm>
            <a:off x="829251" y="3437385"/>
            <a:ext cx="115129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1" i="1" u="sng" dirty="0"/>
              <a:t>불광동 바보형</a:t>
            </a:r>
            <a:endParaRPr lang="en-US" altLang="ko-KR" sz="1100" b="1" i="1" u="sng" dirty="0"/>
          </a:p>
          <a:p>
            <a:r>
              <a:rPr lang="en-US" altLang="ko-KR" sz="800" dirty="0"/>
              <a:t>7LV, </a:t>
            </a:r>
            <a:r>
              <a:rPr lang="ko-KR" altLang="en-US" sz="800" dirty="0"/>
              <a:t>옷</a:t>
            </a:r>
            <a:r>
              <a:rPr lang="en-US" altLang="ko-KR" sz="800" dirty="0"/>
              <a:t>(73), </a:t>
            </a:r>
            <a:r>
              <a:rPr lang="ko-KR" altLang="en-US" sz="800" dirty="0"/>
              <a:t>뱃지</a:t>
            </a:r>
            <a:r>
              <a:rPr lang="en-US" altLang="ko-KR" sz="800" dirty="0"/>
              <a:t>(12</a:t>
            </a:r>
            <a:r>
              <a:rPr lang="en-US" altLang="ko-KR" sz="1050" dirty="0"/>
              <a:t>)</a:t>
            </a:r>
            <a:r>
              <a:rPr lang="ko-KR" altLang="en-US" sz="1050" dirty="0"/>
              <a:t>  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  <p:pic>
        <p:nvPicPr>
          <p:cNvPr id="60" name="Pictur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8" y="3363024"/>
            <a:ext cx="558347" cy="558917"/>
          </a:xfrm>
          <a:prstGeom prst="rect">
            <a:avLst/>
          </a:prstGeom>
        </p:spPr>
      </p:pic>
      <p:sp>
        <p:nvSpPr>
          <p:cNvPr id="61" name="TextBox 20"/>
          <p:cNvSpPr txBox="1"/>
          <p:nvPr/>
        </p:nvSpPr>
        <p:spPr>
          <a:xfrm>
            <a:off x="327686" y="2471498"/>
            <a:ext cx="1591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latin typeface="+mn-ea"/>
              </a:rPr>
              <a:t>MY</a:t>
            </a:r>
            <a:r>
              <a:rPr lang="ko-KR" altLang="en-US" sz="1100" dirty="0" smtClean="0">
                <a:latin typeface="+mn-ea"/>
              </a:rPr>
              <a:t>옷장  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b="1" dirty="0" err="1" smtClean="0">
                <a:latin typeface="+mn-ea"/>
              </a:rPr>
              <a:t>코디하기</a:t>
            </a:r>
            <a:endParaRPr lang="en-US" altLang="ko-KR" sz="1100" b="1" dirty="0" smtClean="0">
              <a:latin typeface="+mn-ea"/>
            </a:endParaRPr>
          </a:p>
          <a:p>
            <a:r>
              <a:rPr lang="ko-KR" altLang="en-US" sz="1100" dirty="0" err="1" smtClean="0">
                <a:latin typeface="+mn-ea"/>
              </a:rPr>
              <a:t>히스토리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방명록</a:t>
            </a:r>
            <a:r>
              <a:rPr lang="en-US" altLang="ko-KR" sz="1100" dirty="0" smtClean="0">
                <a:latin typeface="+mn-ea"/>
              </a:rPr>
              <a:t>(3)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62" name="TextBox 20"/>
          <p:cNvSpPr txBox="1"/>
          <p:nvPr/>
        </p:nvSpPr>
        <p:spPr>
          <a:xfrm>
            <a:off x="2801814" y="1830535"/>
            <a:ext cx="2713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latin typeface="+mn-ea"/>
              </a:rPr>
              <a:t>HOME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|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err="1" smtClean="0">
                <a:latin typeface="+mn-ea"/>
              </a:rPr>
              <a:t>힙드로브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 err="1" smtClean="0">
                <a:latin typeface="+mn-ea"/>
              </a:rPr>
              <a:t>힙스</a:t>
            </a:r>
            <a:r>
              <a:rPr lang="ko-KR" altLang="en-US" sz="1100" dirty="0" err="1">
                <a:latin typeface="+mn-ea"/>
              </a:rPr>
              <a:t>탯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 err="1" smtClean="0">
                <a:latin typeface="+mn-ea"/>
              </a:rPr>
              <a:t>입는다그</a:t>
            </a:r>
            <a:r>
              <a:rPr lang="ko-KR" altLang="en-US" sz="1100" dirty="0" err="1">
                <a:latin typeface="+mn-ea"/>
              </a:rPr>
              <a:t>램</a:t>
            </a:r>
            <a:r>
              <a:rPr lang="ko-KR" altLang="en-US" sz="1100" dirty="0" smtClean="0">
                <a:latin typeface="+mn-ea"/>
              </a:rPr>
              <a:t> 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31" name="Picture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3" y="3434242"/>
            <a:ext cx="740070" cy="986192"/>
          </a:xfrm>
          <a:prstGeom prst="rect">
            <a:avLst/>
          </a:prstGeom>
        </p:spPr>
      </p:pic>
      <p:sp>
        <p:nvSpPr>
          <p:cNvPr id="32" name="Rounded Rectangle 1"/>
          <p:cNvSpPr/>
          <p:nvPr/>
        </p:nvSpPr>
        <p:spPr>
          <a:xfrm>
            <a:off x="2185791" y="2454257"/>
            <a:ext cx="4165601" cy="4212000"/>
          </a:xfrm>
          <a:prstGeom prst="roundRect">
            <a:avLst>
              <a:gd name="adj" fmla="val 1889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Rectangle 51"/>
          <p:cNvSpPr/>
          <p:nvPr/>
        </p:nvSpPr>
        <p:spPr>
          <a:xfrm>
            <a:off x="3484340" y="2782255"/>
            <a:ext cx="439170" cy="4528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Rectangle 52"/>
          <p:cNvSpPr/>
          <p:nvPr/>
        </p:nvSpPr>
        <p:spPr>
          <a:xfrm>
            <a:off x="3325130" y="3478735"/>
            <a:ext cx="866910" cy="8891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Rectangle 53"/>
          <p:cNvSpPr/>
          <p:nvPr/>
        </p:nvSpPr>
        <p:spPr>
          <a:xfrm>
            <a:off x="3368761" y="4653651"/>
            <a:ext cx="758272" cy="126199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Rectangle 54"/>
          <p:cNvSpPr/>
          <p:nvPr/>
        </p:nvSpPr>
        <p:spPr>
          <a:xfrm>
            <a:off x="4281555" y="3118597"/>
            <a:ext cx="396785" cy="65894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Rectangle 55"/>
          <p:cNvSpPr/>
          <p:nvPr/>
        </p:nvSpPr>
        <p:spPr>
          <a:xfrm>
            <a:off x="5026699" y="3378733"/>
            <a:ext cx="1048927" cy="26838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Rectangle 56"/>
          <p:cNvSpPr/>
          <p:nvPr/>
        </p:nvSpPr>
        <p:spPr>
          <a:xfrm>
            <a:off x="3501772" y="6047743"/>
            <a:ext cx="494635" cy="5244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Rectangle 57"/>
          <p:cNvSpPr/>
          <p:nvPr/>
        </p:nvSpPr>
        <p:spPr>
          <a:xfrm>
            <a:off x="2844729" y="4574476"/>
            <a:ext cx="351454" cy="34418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TextBox 59"/>
          <p:cNvSpPr txBox="1"/>
          <p:nvPr/>
        </p:nvSpPr>
        <p:spPr>
          <a:xfrm>
            <a:off x="3448575" y="2521239"/>
            <a:ext cx="513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/>
              <a:t>머리</a:t>
            </a:r>
          </a:p>
        </p:txBody>
      </p:sp>
      <p:sp>
        <p:nvSpPr>
          <p:cNvPr id="43" name="TextBox 60"/>
          <p:cNvSpPr txBox="1"/>
          <p:nvPr/>
        </p:nvSpPr>
        <p:spPr>
          <a:xfrm>
            <a:off x="4220848" y="2865027"/>
            <a:ext cx="513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/>
              <a:t>목</a:t>
            </a:r>
          </a:p>
        </p:txBody>
      </p:sp>
      <p:sp>
        <p:nvSpPr>
          <p:cNvPr id="44" name="TextBox 61"/>
          <p:cNvSpPr txBox="1"/>
          <p:nvPr/>
        </p:nvSpPr>
        <p:spPr>
          <a:xfrm>
            <a:off x="4215227" y="4328255"/>
            <a:ext cx="513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/>
              <a:t>왼손</a:t>
            </a:r>
          </a:p>
        </p:txBody>
      </p:sp>
      <p:sp>
        <p:nvSpPr>
          <p:cNvPr id="45" name="TextBox 62"/>
          <p:cNvSpPr txBox="1"/>
          <p:nvPr/>
        </p:nvSpPr>
        <p:spPr>
          <a:xfrm>
            <a:off x="2690278" y="4329673"/>
            <a:ext cx="659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/>
              <a:t>오른손</a:t>
            </a:r>
          </a:p>
        </p:txBody>
      </p:sp>
      <p:sp>
        <p:nvSpPr>
          <p:cNvPr id="46" name="TextBox 63"/>
          <p:cNvSpPr txBox="1"/>
          <p:nvPr/>
        </p:nvSpPr>
        <p:spPr>
          <a:xfrm>
            <a:off x="3469519" y="3275646"/>
            <a:ext cx="513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/>
              <a:t>상의</a:t>
            </a:r>
          </a:p>
        </p:txBody>
      </p:sp>
      <p:sp>
        <p:nvSpPr>
          <p:cNvPr id="47" name="TextBox 64"/>
          <p:cNvSpPr txBox="1"/>
          <p:nvPr/>
        </p:nvSpPr>
        <p:spPr>
          <a:xfrm>
            <a:off x="3430986" y="4432213"/>
            <a:ext cx="663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/>
              <a:t>하의 </a:t>
            </a:r>
            <a:r>
              <a:rPr lang="en-US" altLang="ko-KR" sz="1000" dirty="0"/>
              <a:t>I</a:t>
            </a:r>
            <a:endParaRPr lang="ko-KR" altLang="en-US" sz="1000" dirty="0"/>
          </a:p>
        </p:txBody>
      </p:sp>
      <p:sp>
        <p:nvSpPr>
          <p:cNvPr id="63" name="TextBox 65"/>
          <p:cNvSpPr txBox="1"/>
          <p:nvPr/>
        </p:nvSpPr>
        <p:spPr>
          <a:xfrm>
            <a:off x="3040014" y="6161906"/>
            <a:ext cx="513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/>
              <a:t>신발</a:t>
            </a:r>
          </a:p>
        </p:txBody>
      </p:sp>
      <p:sp>
        <p:nvSpPr>
          <p:cNvPr id="64" name="TextBox 66"/>
          <p:cNvSpPr txBox="1"/>
          <p:nvPr/>
        </p:nvSpPr>
        <p:spPr>
          <a:xfrm>
            <a:off x="4929076" y="3081011"/>
            <a:ext cx="869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/>
              <a:t>외투</a:t>
            </a:r>
            <a:r>
              <a:rPr lang="en-US" altLang="ko-KR" sz="1000" dirty="0"/>
              <a:t>(outer)</a:t>
            </a:r>
            <a:endParaRPr lang="ko-KR" altLang="en-US" sz="1000" dirty="0"/>
          </a:p>
        </p:txBody>
      </p:sp>
      <p:sp>
        <p:nvSpPr>
          <p:cNvPr id="65" name="Rectangle 67"/>
          <p:cNvSpPr/>
          <p:nvPr/>
        </p:nvSpPr>
        <p:spPr>
          <a:xfrm>
            <a:off x="4275261" y="5874177"/>
            <a:ext cx="423863" cy="41344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6" name="TextBox 68"/>
          <p:cNvSpPr txBox="1"/>
          <p:nvPr/>
        </p:nvSpPr>
        <p:spPr>
          <a:xfrm>
            <a:off x="4215227" y="5643521"/>
            <a:ext cx="513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/>
              <a:t>양말</a:t>
            </a:r>
          </a:p>
        </p:txBody>
      </p:sp>
      <p:pic>
        <p:nvPicPr>
          <p:cNvPr id="67" name="Picture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944" y="3538388"/>
            <a:ext cx="961022" cy="1280623"/>
          </a:xfrm>
          <a:prstGeom prst="rect">
            <a:avLst/>
          </a:prstGeom>
        </p:spPr>
      </p:pic>
      <p:sp>
        <p:nvSpPr>
          <p:cNvPr id="68" name="Rectangle 72"/>
          <p:cNvSpPr/>
          <p:nvPr/>
        </p:nvSpPr>
        <p:spPr>
          <a:xfrm>
            <a:off x="2658635" y="5100645"/>
            <a:ext cx="539981" cy="81969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9" name="TextBox 73"/>
          <p:cNvSpPr txBox="1"/>
          <p:nvPr/>
        </p:nvSpPr>
        <p:spPr>
          <a:xfrm>
            <a:off x="2093106" y="5384611"/>
            <a:ext cx="659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/>
              <a:t>하의 </a:t>
            </a:r>
            <a:r>
              <a:rPr lang="en-US" altLang="ko-KR" sz="1000" dirty="0"/>
              <a:t>II</a:t>
            </a:r>
            <a:endParaRPr lang="ko-KR" altLang="en-US" sz="1000" dirty="0"/>
          </a:p>
        </p:txBody>
      </p:sp>
      <p:sp>
        <p:nvSpPr>
          <p:cNvPr id="70" name="Rectangle 82"/>
          <p:cNvSpPr/>
          <p:nvPr/>
        </p:nvSpPr>
        <p:spPr>
          <a:xfrm>
            <a:off x="2505902" y="3475219"/>
            <a:ext cx="697134" cy="86321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1" name="TextBox 83"/>
          <p:cNvSpPr txBox="1"/>
          <p:nvPr/>
        </p:nvSpPr>
        <p:spPr>
          <a:xfrm>
            <a:off x="2506677" y="3242244"/>
            <a:ext cx="759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/>
              <a:t>상의 </a:t>
            </a:r>
            <a:r>
              <a:rPr lang="en-US" altLang="ko-KR" sz="1000" dirty="0"/>
              <a:t>II</a:t>
            </a:r>
            <a:endParaRPr lang="ko-KR" altLang="en-US" sz="1000" dirty="0"/>
          </a:p>
        </p:txBody>
      </p:sp>
      <p:sp>
        <p:nvSpPr>
          <p:cNvPr id="72" name="Rectangle 86"/>
          <p:cNvSpPr/>
          <p:nvPr/>
        </p:nvSpPr>
        <p:spPr>
          <a:xfrm>
            <a:off x="4289882" y="4574476"/>
            <a:ext cx="351454" cy="34418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3" name="TextBox 74"/>
          <p:cNvSpPr txBox="1"/>
          <p:nvPr/>
        </p:nvSpPr>
        <p:spPr>
          <a:xfrm>
            <a:off x="2277021" y="2514922"/>
            <a:ext cx="7999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/>
              <a:t>배경선택</a:t>
            </a:r>
          </a:p>
        </p:txBody>
      </p:sp>
      <p:sp>
        <p:nvSpPr>
          <p:cNvPr id="74" name="TextBox 2"/>
          <p:cNvSpPr txBox="1"/>
          <p:nvPr/>
        </p:nvSpPr>
        <p:spPr>
          <a:xfrm>
            <a:off x="4987767" y="6315348"/>
            <a:ext cx="1177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b="1" dirty="0"/>
              <a:t>저장하기</a:t>
            </a:r>
          </a:p>
        </p:txBody>
      </p:sp>
      <p:pic>
        <p:nvPicPr>
          <p:cNvPr id="75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86" y="4706167"/>
            <a:ext cx="842858" cy="1150987"/>
          </a:xfrm>
          <a:prstGeom prst="rect">
            <a:avLst/>
          </a:prstGeom>
        </p:spPr>
      </p:pic>
      <p:sp>
        <p:nvSpPr>
          <p:cNvPr id="79" name="TextBox 13"/>
          <p:cNvSpPr txBox="1"/>
          <p:nvPr/>
        </p:nvSpPr>
        <p:spPr>
          <a:xfrm>
            <a:off x="3596749" y="6118364"/>
            <a:ext cx="37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98801" y="2199761"/>
            <a:ext cx="4967821" cy="3988199"/>
            <a:chOff x="2422983" y="1927015"/>
            <a:chExt cx="4967821" cy="3988199"/>
          </a:xfrm>
        </p:grpSpPr>
        <p:sp>
          <p:nvSpPr>
            <p:cNvPr id="78" name="Rounded Rectangle 7"/>
            <p:cNvSpPr/>
            <p:nvPr/>
          </p:nvSpPr>
          <p:spPr>
            <a:xfrm>
              <a:off x="2422983" y="1927015"/>
              <a:ext cx="4967821" cy="3988199"/>
            </a:xfrm>
            <a:prstGeom prst="roundRect">
              <a:avLst>
                <a:gd name="adj" fmla="val 1157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0" name="TextBox 15"/>
            <p:cNvSpPr txBox="1"/>
            <p:nvPr/>
          </p:nvSpPr>
          <p:spPr>
            <a:xfrm>
              <a:off x="2757645" y="2220563"/>
              <a:ext cx="196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신발 선택</a:t>
              </a:r>
            </a:p>
          </p:txBody>
        </p:sp>
        <p:cxnSp>
          <p:nvCxnSpPr>
            <p:cNvPr id="81" name="Straight Connector 18"/>
            <p:cNvCxnSpPr/>
            <p:nvPr/>
          </p:nvCxnSpPr>
          <p:spPr>
            <a:xfrm flipV="1">
              <a:off x="2871974" y="2589895"/>
              <a:ext cx="4034188" cy="125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ounded Rectangle 19"/>
            <p:cNvSpPr/>
            <p:nvPr/>
          </p:nvSpPr>
          <p:spPr>
            <a:xfrm>
              <a:off x="5801252" y="2207881"/>
              <a:ext cx="1117621" cy="29733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쇼핑몰 보기</a:t>
              </a:r>
            </a:p>
          </p:txBody>
        </p:sp>
        <p:pic>
          <p:nvPicPr>
            <p:cNvPr id="83" name="Picture 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86827" y="3137218"/>
              <a:ext cx="721566" cy="721566"/>
            </a:xfrm>
            <a:prstGeom prst="rect">
              <a:avLst/>
            </a:prstGeom>
          </p:spPr>
        </p:pic>
        <p:pic>
          <p:nvPicPr>
            <p:cNvPr id="84" name="Picture 5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9695" y="3101995"/>
              <a:ext cx="721566" cy="721566"/>
            </a:xfrm>
            <a:prstGeom prst="rect">
              <a:avLst/>
            </a:prstGeom>
          </p:spPr>
        </p:pic>
        <p:pic>
          <p:nvPicPr>
            <p:cNvPr id="85" name="Picture 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78340" y="3115241"/>
              <a:ext cx="721566" cy="721566"/>
            </a:xfrm>
            <a:prstGeom prst="rect">
              <a:avLst/>
            </a:prstGeom>
          </p:spPr>
        </p:pic>
        <p:pic>
          <p:nvPicPr>
            <p:cNvPr id="86" name="Picture 7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16940" y="3086997"/>
              <a:ext cx="721566" cy="721566"/>
            </a:xfrm>
            <a:prstGeom prst="rect">
              <a:avLst/>
            </a:prstGeom>
          </p:spPr>
        </p:pic>
        <p:pic>
          <p:nvPicPr>
            <p:cNvPr id="87" name="Picture 7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65974" y="4017084"/>
              <a:ext cx="721566" cy="721566"/>
            </a:xfrm>
            <a:prstGeom prst="rect">
              <a:avLst/>
            </a:prstGeom>
          </p:spPr>
        </p:pic>
        <p:pic>
          <p:nvPicPr>
            <p:cNvPr id="88" name="Picture 7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9695" y="4029068"/>
              <a:ext cx="721566" cy="721566"/>
            </a:xfrm>
            <a:prstGeom prst="rect">
              <a:avLst/>
            </a:prstGeom>
          </p:spPr>
        </p:pic>
        <p:pic>
          <p:nvPicPr>
            <p:cNvPr id="89" name="Picture 7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32577" y="4015069"/>
              <a:ext cx="721566" cy="721566"/>
            </a:xfrm>
            <a:prstGeom prst="rect">
              <a:avLst/>
            </a:prstGeom>
          </p:spPr>
        </p:pic>
        <p:pic>
          <p:nvPicPr>
            <p:cNvPr id="90" name="Picture 7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80229" y="4017084"/>
              <a:ext cx="721566" cy="721566"/>
            </a:xfrm>
            <a:prstGeom prst="rect">
              <a:avLst/>
            </a:prstGeom>
          </p:spPr>
        </p:pic>
        <p:sp>
          <p:nvSpPr>
            <p:cNvPr id="91" name="TextBox 24"/>
            <p:cNvSpPr txBox="1"/>
            <p:nvPr/>
          </p:nvSpPr>
          <p:spPr>
            <a:xfrm>
              <a:off x="2871974" y="2724199"/>
              <a:ext cx="31165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모두보기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|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분류 별 보기</a:t>
              </a:r>
            </a:p>
          </p:txBody>
        </p:sp>
        <p:pic>
          <p:nvPicPr>
            <p:cNvPr id="92" name="Picture 8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67335" y="4881630"/>
              <a:ext cx="721566" cy="721566"/>
            </a:xfrm>
            <a:prstGeom prst="rect">
              <a:avLst/>
            </a:prstGeom>
          </p:spPr>
        </p:pic>
        <p:pic>
          <p:nvPicPr>
            <p:cNvPr id="93" name="Picture 8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9790" y="3051243"/>
              <a:ext cx="721566" cy="721566"/>
            </a:xfrm>
            <a:prstGeom prst="rect">
              <a:avLst/>
            </a:prstGeom>
          </p:spPr>
        </p:pic>
        <p:pic>
          <p:nvPicPr>
            <p:cNvPr id="94" name="Picture 8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93730" y="3984601"/>
              <a:ext cx="721566" cy="721566"/>
            </a:xfrm>
            <a:prstGeom prst="rect">
              <a:avLst/>
            </a:prstGeom>
          </p:spPr>
        </p:pic>
        <p:sp>
          <p:nvSpPr>
            <p:cNvPr id="96" name="Rounded Rectangle 19"/>
            <p:cNvSpPr/>
            <p:nvPr/>
          </p:nvSpPr>
          <p:spPr>
            <a:xfrm>
              <a:off x="4816520" y="2207881"/>
              <a:ext cx="919282" cy="29733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새로 등록</a:t>
              </a: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1032558" y="850163"/>
            <a:ext cx="6231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힙드로브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페이지 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– 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코디하기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(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부위 선택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)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434073" y="1309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12롯데마트행복Light" pitchFamily="18" charset="-127"/>
                <a:ea typeface="12롯데마트행복Light" pitchFamily="18" charset="-127"/>
              </a:rPr>
              <a:t>UX DRAFT</a:t>
            </a:r>
            <a:endParaRPr lang="ko-KR" altLang="en-US" sz="2000" dirty="0">
              <a:solidFill>
                <a:schemeClr val="bg1"/>
              </a:solidFill>
              <a:latin typeface="12롯데마트행복Light" pitchFamily="18" charset="-127"/>
              <a:ea typeface="12롯데마트행복Light" pitchFamily="18" charset="-127"/>
            </a:endParaRPr>
          </a:p>
        </p:txBody>
      </p:sp>
      <p:pic>
        <p:nvPicPr>
          <p:cNvPr id="2050" name="Picture 2" descr="C:\Users\novem\Downloads\curso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959" y="6249887"/>
            <a:ext cx="475617" cy="4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C:\Users\novem\Downloads\curso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59" y="2624832"/>
            <a:ext cx="475617" cy="4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102"/>
          <p:cNvSpPr txBox="1"/>
          <p:nvPr/>
        </p:nvSpPr>
        <p:spPr>
          <a:xfrm>
            <a:off x="8488698" y="3728367"/>
            <a:ext cx="3571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유</a:t>
            </a:r>
            <a:r>
              <a: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저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옷 뿐만 아니라 쇼핑몰의 옷도 함께 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조합해 볼 수 있도록 쇼핑몰의 옷 리스트를 보여준다</a:t>
            </a:r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cxnSp>
        <p:nvCxnSpPr>
          <p:cNvPr id="104" name="직선 연결선 103"/>
          <p:cNvCxnSpPr/>
          <p:nvPr/>
        </p:nvCxnSpPr>
        <p:spPr>
          <a:xfrm>
            <a:off x="5812391" y="2761143"/>
            <a:ext cx="2491249" cy="1145684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8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.unsplash.com/photo-1504640381437-3e7e37b039a1?ixlib=rb-0.3.5&amp;ixid=eyJhcHBfaWQiOjEyMDd9&amp;s=6cfe9018b152bf485b8447ec8ea5d814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398B2130-921A-498F-846A-16A3DB65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40E7BDF-E859-4D10-957F-E7693A79E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xmlns="" id="{F062EA16-42A1-43F0-B898-265E68DC4FA6}"/>
              </a:ext>
            </a:extLst>
          </p:cNvPr>
          <p:cNvSpPr/>
          <p:nvPr/>
        </p:nvSpPr>
        <p:spPr>
          <a:xfrm rot="5400000" flipH="1">
            <a:off x="3410606" y="-2605375"/>
            <a:ext cx="573890" cy="7395099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xmlns="" id="{A7EFF5E9-0808-4F7E-B595-969362A9FCFB}"/>
              </a:ext>
            </a:extLst>
          </p:cNvPr>
          <p:cNvSpPr/>
          <p:nvPr/>
        </p:nvSpPr>
        <p:spPr>
          <a:xfrm rot="16200000" flipH="1">
            <a:off x="9506606" y="-1879149"/>
            <a:ext cx="573890" cy="4796900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5317" y="1502230"/>
            <a:ext cx="7912355" cy="5290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4166" y="1668953"/>
            <a:ext cx="1941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Hip-</a:t>
            </a:r>
            <a:r>
              <a:rPr lang="en-US" altLang="ko-KR" sz="3200" dirty="0" err="1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Drobe</a:t>
            </a:r>
            <a:endParaRPr lang="ko-KR" altLang="en-US" sz="3200" dirty="0">
              <a:ln>
                <a:solidFill>
                  <a:schemeClr val="tx1"/>
                </a:solidFill>
              </a:ln>
              <a:latin typeface="BrushScript BT" pitchFamily="2" charset="0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="" xmlns:lc="http://schemas.openxmlformats.org/drawingml/2006/lockedCanvas" xmlns:a16="http://schemas.microsoft.com/office/drawing/2014/main" id="{B128FE18-766E-476B-8EF6-A0C3907F1972}"/>
              </a:ext>
            </a:extLst>
          </p:cNvPr>
          <p:cNvGrpSpPr/>
          <p:nvPr/>
        </p:nvGrpSpPr>
        <p:grpSpPr>
          <a:xfrm>
            <a:off x="6274245" y="2310508"/>
            <a:ext cx="1567543" cy="1877437"/>
            <a:chOff x="7558897" y="2029508"/>
            <a:chExt cx="1567543" cy="1877437"/>
          </a:xfrm>
        </p:grpSpPr>
        <p:sp>
          <p:nvSpPr>
            <p:cNvPr id="149" name="TextBox 90"/>
            <p:cNvSpPr txBox="1"/>
            <p:nvPr/>
          </p:nvSpPr>
          <p:spPr>
            <a:xfrm>
              <a:off x="7558897" y="2029508"/>
              <a:ext cx="1567543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altLang="ko-KR" sz="1400" b="1" dirty="0"/>
            </a:p>
            <a:p>
              <a:pPr algn="r"/>
              <a:r>
                <a:rPr lang="ko-KR" altLang="en-US" sz="1400" b="1" dirty="0"/>
                <a:t>현재 날씨</a:t>
              </a:r>
              <a:endParaRPr lang="en-US" altLang="ko-KR" sz="1400" b="1" dirty="0"/>
            </a:p>
            <a:p>
              <a:pPr algn="r"/>
              <a:r>
                <a:rPr lang="en-US" altLang="ko-KR" sz="900" b="1" dirty="0"/>
                <a:t>-1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~ 14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</a:t>
              </a:r>
            </a:p>
            <a:p>
              <a:pPr algn="r"/>
              <a:endParaRPr lang="en-US" altLang="ko-KR" sz="1400" b="1" dirty="0"/>
            </a:p>
            <a:p>
              <a:pPr algn="r"/>
              <a:endParaRPr lang="en-US" altLang="ko-KR" sz="1400" b="1" dirty="0"/>
            </a:p>
            <a:p>
              <a:pPr algn="r"/>
              <a:endParaRPr lang="en-US" altLang="ko-KR" sz="1400" b="1" dirty="0"/>
            </a:p>
            <a:p>
              <a:pPr algn="r"/>
              <a:r>
                <a:rPr lang="ko-KR" altLang="en-US" sz="1400" b="1" dirty="0"/>
                <a:t>내일 날씨</a:t>
              </a:r>
              <a:endParaRPr lang="en-US" altLang="ko-KR" sz="1400" b="1" dirty="0"/>
            </a:p>
            <a:p>
              <a:pPr algn="r"/>
              <a:r>
                <a:rPr lang="en-US" altLang="ko-KR" sz="900" b="1" dirty="0"/>
                <a:t>4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~ 16</a:t>
              </a:r>
              <a:r>
                <a:rPr lang="ko-KR" altLang="en-US" sz="900" b="1" dirty="0"/>
                <a:t>도</a:t>
              </a:r>
              <a:endParaRPr lang="en-US" altLang="ko-KR" sz="900" b="1" dirty="0"/>
            </a:p>
            <a:p>
              <a:pPr algn="r"/>
              <a:endParaRPr lang="en-US" altLang="ko-KR" sz="1400" b="1" dirty="0"/>
            </a:p>
          </p:txBody>
        </p:sp>
        <p:pic>
          <p:nvPicPr>
            <p:cNvPr id="150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7768" y="2288534"/>
              <a:ext cx="294543" cy="294543"/>
            </a:xfrm>
            <a:prstGeom prst="rect">
              <a:avLst/>
            </a:prstGeom>
          </p:spPr>
        </p:pic>
        <p:pic>
          <p:nvPicPr>
            <p:cNvPr id="151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881264" y="3264365"/>
              <a:ext cx="286526" cy="286526"/>
            </a:xfrm>
            <a:prstGeom prst="rect">
              <a:avLst/>
            </a:prstGeom>
          </p:spPr>
        </p:pic>
      </p:grpSp>
      <p:cxnSp>
        <p:nvCxnSpPr>
          <p:cNvPr id="152" name="Straight Connector 11"/>
          <p:cNvCxnSpPr/>
          <p:nvPr/>
        </p:nvCxnSpPr>
        <p:spPr>
          <a:xfrm>
            <a:off x="65317" y="2247952"/>
            <a:ext cx="79123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7"/>
          <p:cNvSpPr txBox="1"/>
          <p:nvPr/>
        </p:nvSpPr>
        <p:spPr>
          <a:xfrm>
            <a:off x="4817086" y="1548605"/>
            <a:ext cx="314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100" b="1" i="1" dirty="0">
                <a:latin typeface="+mj-ea"/>
                <a:ea typeface="+mj-ea"/>
              </a:rPr>
              <a:t>불광동 바보형</a:t>
            </a:r>
            <a:r>
              <a:rPr lang="ko-KR" altLang="en-US" sz="800" b="1" dirty="0">
                <a:latin typeface="+mj-ea"/>
                <a:ea typeface="+mj-ea"/>
              </a:rPr>
              <a:t>님</a:t>
            </a:r>
            <a:r>
              <a:rPr lang="ko-KR" altLang="en-US" sz="1100" b="1" dirty="0">
                <a:latin typeface="+mj-ea"/>
                <a:ea typeface="+mj-ea"/>
              </a:rPr>
              <a:t> </a:t>
            </a:r>
            <a:r>
              <a:rPr lang="en-US" altLang="ko-KR" sz="1100" b="1" dirty="0">
                <a:latin typeface="+mj-ea"/>
                <a:ea typeface="+mj-ea"/>
              </a:rPr>
              <a:t>(</a:t>
            </a:r>
            <a:r>
              <a:rPr lang="ko-KR" altLang="en-US" sz="1100" b="1" dirty="0">
                <a:latin typeface="+mj-ea"/>
                <a:ea typeface="+mj-ea"/>
              </a:rPr>
              <a:t>내 옷장 </a:t>
            </a:r>
            <a:r>
              <a:rPr lang="en-US" altLang="ko-KR" sz="1100" b="1" dirty="0">
                <a:latin typeface="+mj-ea"/>
                <a:ea typeface="+mj-ea"/>
              </a:rPr>
              <a:t>73ea, 230</a:t>
            </a:r>
            <a:r>
              <a:rPr lang="ko-KR" altLang="en-US" sz="1100" b="1" dirty="0">
                <a:latin typeface="+mj-ea"/>
                <a:ea typeface="+mj-ea"/>
              </a:rPr>
              <a:t>위</a:t>
            </a:r>
            <a:r>
              <a:rPr lang="en-US" altLang="ko-KR" sz="1100" b="1" dirty="0">
                <a:latin typeface="+mj-ea"/>
                <a:ea typeface="+mj-ea"/>
              </a:rPr>
              <a:t>)</a:t>
            </a:r>
            <a:endParaRPr lang="ko-KR" altLang="en-US" sz="1100" b="1" dirty="0">
              <a:latin typeface="+mj-ea"/>
              <a:ea typeface="+mj-ea"/>
            </a:endParaRPr>
          </a:p>
        </p:txBody>
      </p:sp>
      <p:sp>
        <p:nvSpPr>
          <p:cNvPr id="58" name="TextBox 16"/>
          <p:cNvSpPr txBox="1"/>
          <p:nvPr/>
        </p:nvSpPr>
        <p:spPr>
          <a:xfrm>
            <a:off x="195403" y="4033524"/>
            <a:ext cx="187454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ko-KR" altLang="en-US" sz="1400" b="1" dirty="0">
                <a:solidFill>
                  <a:srgbClr val="00B0F0"/>
                </a:solidFill>
                <a:latin typeface="맑은 고딕" panose="020B0503020000020004" pitchFamily="50" charset="-127"/>
              </a:rPr>
              <a:t>내 옷장 가기</a:t>
            </a:r>
            <a:endParaRPr lang="en-US" altLang="ko-KR" sz="1400" b="1" dirty="0">
              <a:solidFill>
                <a:srgbClr val="00B0F0"/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나만의 옷장에 옷을 등록하고 매일매일 인사이트를</a:t>
            </a:r>
            <a:r>
              <a:rPr lang="en-US" altLang="ko-KR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 algn="r"/>
            <a:r>
              <a:rPr lang="ko-KR" altLang="en-US" sz="1400" b="1" dirty="0" smtClean="0">
                <a:latin typeface="맑은 고딕" panose="020B0503020000020004" pitchFamily="50" charset="-127"/>
              </a:rPr>
              <a:t>인기유저 </a:t>
            </a:r>
            <a:r>
              <a:rPr lang="ko-KR" altLang="en-US" sz="1400" b="1" dirty="0">
                <a:latin typeface="맑은 고딕" panose="020B0503020000020004" pitchFamily="50" charset="-127"/>
              </a:rPr>
              <a:t>둘러보기</a:t>
            </a:r>
            <a:endParaRPr lang="en-US" altLang="ko-KR" sz="1400" b="1" dirty="0"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err="1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패잘알들의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활동이 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궁금하다면</a:t>
            </a:r>
            <a:endParaRPr lang="en-US" altLang="ko-KR" sz="800" b="1" dirty="0" smtClean="0">
              <a:solidFill>
                <a:prstClr val="white">
                  <a:lumMod val="75000"/>
                </a:prstClr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이곳으로</a:t>
            </a:r>
            <a:r>
              <a:rPr lang="en-US" altLang="ko-KR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/>
            <a:r>
              <a:rPr lang="ko-KR" altLang="en-US" sz="1400" b="1" dirty="0">
                <a:latin typeface="+mj-ea"/>
                <a:ea typeface="+mj-ea"/>
              </a:rPr>
              <a:t>패션 타임라인</a:t>
            </a:r>
            <a:endParaRPr lang="en-US" altLang="ko-KR" sz="1400" b="1" dirty="0">
              <a:latin typeface="+mj-ea"/>
              <a:ea typeface="+mj-ea"/>
            </a:endParaRPr>
          </a:p>
          <a:p>
            <a:pPr algn="r"/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사용자들이 포스팅한 핏팅 조합들을 확인해보세요</a:t>
            </a:r>
            <a:endParaRPr lang="en-US" altLang="ko-KR" sz="8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TextBox 65"/>
          <p:cNvSpPr txBox="1"/>
          <p:nvPr/>
        </p:nvSpPr>
        <p:spPr>
          <a:xfrm>
            <a:off x="829251" y="3437385"/>
            <a:ext cx="115129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1" i="1" u="sng" dirty="0"/>
              <a:t>불광동 바보형</a:t>
            </a:r>
            <a:endParaRPr lang="en-US" altLang="ko-KR" sz="1100" b="1" i="1" u="sng" dirty="0"/>
          </a:p>
          <a:p>
            <a:r>
              <a:rPr lang="en-US" altLang="ko-KR" sz="800" dirty="0"/>
              <a:t>7LV, </a:t>
            </a:r>
            <a:r>
              <a:rPr lang="ko-KR" altLang="en-US" sz="800" dirty="0"/>
              <a:t>옷</a:t>
            </a:r>
            <a:r>
              <a:rPr lang="en-US" altLang="ko-KR" sz="800" dirty="0"/>
              <a:t>(73), </a:t>
            </a:r>
            <a:r>
              <a:rPr lang="ko-KR" altLang="en-US" sz="800" dirty="0"/>
              <a:t>뱃지</a:t>
            </a:r>
            <a:r>
              <a:rPr lang="en-US" altLang="ko-KR" sz="800" dirty="0"/>
              <a:t>(12</a:t>
            </a:r>
            <a:r>
              <a:rPr lang="en-US" altLang="ko-KR" sz="1050" dirty="0"/>
              <a:t>)</a:t>
            </a:r>
            <a:r>
              <a:rPr lang="ko-KR" altLang="en-US" sz="1050" dirty="0"/>
              <a:t>  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  <p:pic>
        <p:nvPicPr>
          <p:cNvPr id="60" name="Pictur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8" y="3363024"/>
            <a:ext cx="558347" cy="558917"/>
          </a:xfrm>
          <a:prstGeom prst="rect">
            <a:avLst/>
          </a:prstGeom>
        </p:spPr>
      </p:pic>
      <p:sp>
        <p:nvSpPr>
          <p:cNvPr id="61" name="TextBox 20"/>
          <p:cNvSpPr txBox="1"/>
          <p:nvPr/>
        </p:nvSpPr>
        <p:spPr>
          <a:xfrm>
            <a:off x="327686" y="2471498"/>
            <a:ext cx="1591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latin typeface="+mn-ea"/>
              </a:rPr>
              <a:t>MY</a:t>
            </a:r>
            <a:r>
              <a:rPr lang="ko-KR" altLang="en-US" sz="1100" dirty="0" smtClean="0">
                <a:latin typeface="+mn-ea"/>
              </a:rPr>
              <a:t>옷장  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b="1" dirty="0" err="1" smtClean="0">
                <a:latin typeface="+mn-ea"/>
              </a:rPr>
              <a:t>코디하기</a:t>
            </a:r>
            <a:endParaRPr lang="en-US" altLang="ko-KR" sz="1100" b="1" dirty="0" smtClean="0">
              <a:latin typeface="+mn-ea"/>
            </a:endParaRPr>
          </a:p>
          <a:p>
            <a:r>
              <a:rPr lang="ko-KR" altLang="en-US" sz="1100" dirty="0" err="1" smtClean="0">
                <a:latin typeface="+mn-ea"/>
              </a:rPr>
              <a:t>히스토리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방명록</a:t>
            </a:r>
            <a:r>
              <a:rPr lang="en-US" altLang="ko-KR" sz="1100" dirty="0" smtClean="0">
                <a:latin typeface="+mn-ea"/>
              </a:rPr>
              <a:t>(3)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62" name="TextBox 20"/>
          <p:cNvSpPr txBox="1"/>
          <p:nvPr/>
        </p:nvSpPr>
        <p:spPr>
          <a:xfrm>
            <a:off x="2801814" y="1830535"/>
            <a:ext cx="2713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latin typeface="+mn-ea"/>
              </a:rPr>
              <a:t>HOME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|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err="1" smtClean="0">
                <a:latin typeface="+mn-ea"/>
              </a:rPr>
              <a:t>힙드로브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 err="1" smtClean="0">
                <a:latin typeface="+mn-ea"/>
              </a:rPr>
              <a:t>힙스</a:t>
            </a:r>
            <a:r>
              <a:rPr lang="ko-KR" altLang="en-US" sz="1100" dirty="0" err="1">
                <a:latin typeface="+mn-ea"/>
              </a:rPr>
              <a:t>탯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 err="1" smtClean="0">
                <a:latin typeface="+mn-ea"/>
              </a:rPr>
              <a:t>입는다그</a:t>
            </a:r>
            <a:r>
              <a:rPr lang="ko-KR" altLang="en-US" sz="1100" dirty="0" err="1">
                <a:latin typeface="+mn-ea"/>
              </a:rPr>
              <a:t>램</a:t>
            </a:r>
            <a:r>
              <a:rPr lang="ko-KR" altLang="en-US" sz="1100" dirty="0" smtClean="0">
                <a:latin typeface="+mn-ea"/>
              </a:rPr>
              <a:t> </a:t>
            </a:r>
            <a:endParaRPr lang="ko-KR" altLang="en-US" sz="1100" dirty="0">
              <a:latin typeface="+mn-ea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="" xmlns:lc="http://schemas.openxmlformats.org/drawingml/2006/lockedCanvas" xmlns:a16="http://schemas.microsoft.com/office/drawing/2014/main" id="{15348584-85F0-4235-9E88-B443F9A562EA}"/>
              </a:ext>
            </a:extLst>
          </p:cNvPr>
          <p:cNvGrpSpPr/>
          <p:nvPr/>
        </p:nvGrpSpPr>
        <p:grpSpPr>
          <a:xfrm>
            <a:off x="725391" y="1575988"/>
            <a:ext cx="6747514" cy="5106037"/>
            <a:chOff x="1444797" y="1519779"/>
            <a:chExt cx="6747514" cy="5106037"/>
          </a:xfrm>
        </p:grpSpPr>
        <p:pic>
          <p:nvPicPr>
            <p:cNvPr id="98" name="Picture 6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2911" y="3393801"/>
              <a:ext cx="740070" cy="986192"/>
            </a:xfrm>
            <a:prstGeom prst="rect">
              <a:avLst/>
            </a:prstGeom>
          </p:spPr>
        </p:pic>
        <p:sp>
          <p:nvSpPr>
            <p:cNvPr id="99" name="Rounded Rectangle 1"/>
            <p:cNvSpPr/>
            <p:nvPr/>
          </p:nvSpPr>
          <p:spPr>
            <a:xfrm>
              <a:off x="2946399" y="2413816"/>
              <a:ext cx="4165601" cy="4212000"/>
            </a:xfrm>
            <a:prstGeom prst="roundRect">
              <a:avLst>
                <a:gd name="adj" fmla="val 1889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00" name="Straight Connector 11"/>
            <p:cNvCxnSpPr/>
            <p:nvPr/>
          </p:nvCxnSpPr>
          <p:spPr>
            <a:xfrm>
              <a:off x="2859319" y="2307381"/>
              <a:ext cx="4252682" cy="3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20"/>
            <p:cNvSpPr txBox="1"/>
            <p:nvPr/>
          </p:nvSpPr>
          <p:spPr>
            <a:xfrm>
              <a:off x="2859319" y="1973943"/>
              <a:ext cx="3889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/>
                <a:t>내 옷 보기 </a:t>
              </a:r>
              <a:r>
                <a:rPr lang="en-US" altLang="ko-KR" sz="1400" dirty="0"/>
                <a:t>| </a:t>
              </a:r>
              <a:r>
                <a:rPr lang="ko-KR" altLang="en-US" sz="1400" b="1" dirty="0"/>
                <a:t>옷 입어보기 </a:t>
              </a:r>
              <a:r>
                <a:rPr lang="en-US" altLang="ko-KR" sz="1400" dirty="0"/>
                <a:t>| </a:t>
              </a:r>
              <a:r>
                <a:rPr lang="ko-KR" altLang="en-US" sz="1400" dirty="0"/>
                <a:t>히스토리</a:t>
              </a:r>
            </a:p>
          </p:txBody>
        </p:sp>
        <p:sp>
          <p:nvSpPr>
            <p:cNvPr id="102" name="Rectangle 51"/>
            <p:cNvSpPr/>
            <p:nvPr/>
          </p:nvSpPr>
          <p:spPr>
            <a:xfrm>
              <a:off x="4244948" y="2741814"/>
              <a:ext cx="439170" cy="45282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3" name="Rectangle 52"/>
            <p:cNvSpPr/>
            <p:nvPr/>
          </p:nvSpPr>
          <p:spPr>
            <a:xfrm>
              <a:off x="4085738" y="3438294"/>
              <a:ext cx="866910" cy="88918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4" name="Rectangle 53"/>
            <p:cNvSpPr/>
            <p:nvPr/>
          </p:nvSpPr>
          <p:spPr>
            <a:xfrm>
              <a:off x="4129369" y="4613210"/>
              <a:ext cx="758272" cy="126199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5" name="Rectangle 54"/>
            <p:cNvSpPr/>
            <p:nvPr/>
          </p:nvSpPr>
          <p:spPr>
            <a:xfrm>
              <a:off x="5042163" y="3078156"/>
              <a:ext cx="396785" cy="65894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6" name="Rectangle 55"/>
            <p:cNvSpPr/>
            <p:nvPr/>
          </p:nvSpPr>
          <p:spPr>
            <a:xfrm>
              <a:off x="5787307" y="3338292"/>
              <a:ext cx="1048927" cy="268383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7" name="Rectangle 56"/>
            <p:cNvSpPr/>
            <p:nvPr/>
          </p:nvSpPr>
          <p:spPr>
            <a:xfrm>
              <a:off x="4262380" y="6007302"/>
              <a:ext cx="494635" cy="52443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8" name="Rectangle 57"/>
            <p:cNvSpPr/>
            <p:nvPr/>
          </p:nvSpPr>
          <p:spPr>
            <a:xfrm>
              <a:off x="3605337" y="4534035"/>
              <a:ext cx="351454" cy="34418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9" name="TextBox 59"/>
            <p:cNvSpPr txBox="1"/>
            <p:nvPr/>
          </p:nvSpPr>
          <p:spPr>
            <a:xfrm>
              <a:off x="4209183" y="2480798"/>
              <a:ext cx="5131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머리</a:t>
              </a:r>
            </a:p>
          </p:txBody>
        </p:sp>
        <p:sp>
          <p:nvSpPr>
            <p:cNvPr id="110" name="TextBox 60"/>
            <p:cNvSpPr txBox="1"/>
            <p:nvPr/>
          </p:nvSpPr>
          <p:spPr>
            <a:xfrm>
              <a:off x="4981456" y="2824586"/>
              <a:ext cx="5131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목</a:t>
              </a:r>
            </a:p>
          </p:txBody>
        </p:sp>
        <p:sp>
          <p:nvSpPr>
            <p:cNvPr id="111" name="TextBox 61"/>
            <p:cNvSpPr txBox="1"/>
            <p:nvPr/>
          </p:nvSpPr>
          <p:spPr>
            <a:xfrm>
              <a:off x="4975835" y="4287814"/>
              <a:ext cx="5131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왼손</a:t>
              </a:r>
            </a:p>
          </p:txBody>
        </p:sp>
        <p:sp>
          <p:nvSpPr>
            <p:cNvPr id="112" name="TextBox 62"/>
            <p:cNvSpPr txBox="1"/>
            <p:nvPr/>
          </p:nvSpPr>
          <p:spPr>
            <a:xfrm>
              <a:off x="3450886" y="4289232"/>
              <a:ext cx="6596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오른손</a:t>
              </a:r>
            </a:p>
          </p:txBody>
        </p:sp>
        <p:sp>
          <p:nvSpPr>
            <p:cNvPr id="113" name="TextBox 63"/>
            <p:cNvSpPr txBox="1"/>
            <p:nvPr/>
          </p:nvSpPr>
          <p:spPr>
            <a:xfrm>
              <a:off x="4230127" y="3235205"/>
              <a:ext cx="5131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상의</a:t>
              </a:r>
            </a:p>
          </p:txBody>
        </p:sp>
        <p:sp>
          <p:nvSpPr>
            <p:cNvPr id="114" name="TextBox 64"/>
            <p:cNvSpPr txBox="1"/>
            <p:nvPr/>
          </p:nvSpPr>
          <p:spPr>
            <a:xfrm>
              <a:off x="4191594" y="4391772"/>
              <a:ext cx="6639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하의 </a:t>
              </a:r>
              <a:r>
                <a:rPr lang="en-US" altLang="ko-KR" sz="1000" dirty="0"/>
                <a:t>I</a:t>
              </a:r>
              <a:endParaRPr lang="ko-KR" altLang="en-US" sz="1000" dirty="0"/>
            </a:p>
          </p:txBody>
        </p:sp>
        <p:sp>
          <p:nvSpPr>
            <p:cNvPr id="115" name="TextBox 65"/>
            <p:cNvSpPr txBox="1"/>
            <p:nvPr/>
          </p:nvSpPr>
          <p:spPr>
            <a:xfrm>
              <a:off x="3800622" y="6121465"/>
              <a:ext cx="5131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신발</a:t>
              </a:r>
            </a:p>
          </p:txBody>
        </p:sp>
        <p:sp>
          <p:nvSpPr>
            <p:cNvPr id="116" name="TextBox 66"/>
            <p:cNvSpPr txBox="1"/>
            <p:nvPr/>
          </p:nvSpPr>
          <p:spPr>
            <a:xfrm>
              <a:off x="5689684" y="3040570"/>
              <a:ext cx="8699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외투</a:t>
              </a:r>
              <a:r>
                <a:rPr lang="en-US" altLang="ko-KR" sz="1000" dirty="0"/>
                <a:t>(outer)</a:t>
              </a:r>
              <a:endParaRPr lang="ko-KR" altLang="en-US" sz="1000" dirty="0"/>
            </a:p>
          </p:txBody>
        </p:sp>
        <p:sp>
          <p:nvSpPr>
            <p:cNvPr id="117" name="Rectangle 67"/>
            <p:cNvSpPr/>
            <p:nvPr/>
          </p:nvSpPr>
          <p:spPr>
            <a:xfrm>
              <a:off x="5035869" y="5833736"/>
              <a:ext cx="423863" cy="41344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8" name="TextBox 68"/>
            <p:cNvSpPr txBox="1"/>
            <p:nvPr/>
          </p:nvSpPr>
          <p:spPr>
            <a:xfrm>
              <a:off x="4975835" y="5603080"/>
              <a:ext cx="5131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양말</a:t>
              </a:r>
            </a:p>
          </p:txBody>
        </p:sp>
        <p:pic>
          <p:nvPicPr>
            <p:cNvPr id="119" name="Picture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7552" y="3497947"/>
              <a:ext cx="961022" cy="1280623"/>
            </a:xfrm>
            <a:prstGeom prst="rect">
              <a:avLst/>
            </a:prstGeom>
          </p:spPr>
        </p:pic>
        <p:sp>
          <p:nvSpPr>
            <p:cNvPr id="120" name="Rectangle 72"/>
            <p:cNvSpPr/>
            <p:nvPr/>
          </p:nvSpPr>
          <p:spPr>
            <a:xfrm>
              <a:off x="3419243" y="5060204"/>
              <a:ext cx="539981" cy="81969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1" name="TextBox 73"/>
            <p:cNvSpPr txBox="1"/>
            <p:nvPr/>
          </p:nvSpPr>
          <p:spPr>
            <a:xfrm>
              <a:off x="2853714" y="5344170"/>
              <a:ext cx="659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하의 </a:t>
              </a:r>
              <a:r>
                <a:rPr lang="en-US" altLang="ko-KR" sz="1000" dirty="0"/>
                <a:t>II</a:t>
              </a:r>
              <a:endParaRPr lang="ko-KR" altLang="en-US" sz="1000" dirty="0"/>
            </a:p>
          </p:txBody>
        </p:sp>
        <p:sp>
          <p:nvSpPr>
            <p:cNvPr id="122" name="Rectangle 82"/>
            <p:cNvSpPr/>
            <p:nvPr/>
          </p:nvSpPr>
          <p:spPr>
            <a:xfrm>
              <a:off x="3266510" y="3434778"/>
              <a:ext cx="697134" cy="86321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3" name="TextBox 83"/>
            <p:cNvSpPr txBox="1"/>
            <p:nvPr/>
          </p:nvSpPr>
          <p:spPr>
            <a:xfrm>
              <a:off x="3267285" y="3201803"/>
              <a:ext cx="7596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상의 </a:t>
              </a:r>
              <a:r>
                <a:rPr lang="en-US" altLang="ko-KR" sz="1000" dirty="0"/>
                <a:t>II</a:t>
              </a:r>
              <a:endParaRPr lang="ko-KR" altLang="en-US" sz="1000" dirty="0"/>
            </a:p>
          </p:txBody>
        </p:sp>
        <p:sp>
          <p:nvSpPr>
            <p:cNvPr id="124" name="Rectangle 86"/>
            <p:cNvSpPr/>
            <p:nvPr/>
          </p:nvSpPr>
          <p:spPr>
            <a:xfrm>
              <a:off x="5050490" y="4534035"/>
              <a:ext cx="351454" cy="34418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5" name="TextBox 74"/>
            <p:cNvSpPr txBox="1"/>
            <p:nvPr/>
          </p:nvSpPr>
          <p:spPr>
            <a:xfrm>
              <a:off x="3037629" y="2474481"/>
              <a:ext cx="79993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배경선택</a:t>
              </a:r>
            </a:p>
          </p:txBody>
        </p:sp>
        <p:sp>
          <p:nvSpPr>
            <p:cNvPr id="126" name="TextBox 2"/>
            <p:cNvSpPr txBox="1"/>
            <p:nvPr/>
          </p:nvSpPr>
          <p:spPr>
            <a:xfrm>
              <a:off x="5748375" y="6274907"/>
              <a:ext cx="11777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/>
                <a:t>저장하기</a:t>
              </a:r>
            </a:p>
          </p:txBody>
        </p:sp>
        <p:pic>
          <p:nvPicPr>
            <p:cNvPr id="127" name="Picture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294" y="4665726"/>
              <a:ext cx="842858" cy="1150987"/>
            </a:xfrm>
            <a:prstGeom prst="rect">
              <a:avLst/>
            </a:prstGeom>
          </p:spPr>
        </p:pic>
        <p:pic>
          <p:nvPicPr>
            <p:cNvPr id="128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7768" y="2288534"/>
              <a:ext cx="294543" cy="294543"/>
            </a:xfrm>
            <a:prstGeom prst="rect">
              <a:avLst/>
            </a:prstGeom>
          </p:spPr>
        </p:pic>
        <p:pic>
          <p:nvPicPr>
            <p:cNvPr id="129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881264" y="3264365"/>
              <a:ext cx="286526" cy="286526"/>
            </a:xfrm>
            <a:prstGeom prst="rect">
              <a:avLst/>
            </a:prstGeom>
          </p:spPr>
        </p:pic>
        <p:sp>
          <p:nvSpPr>
            <p:cNvPr id="130" name="Rounded Rectangle 7"/>
            <p:cNvSpPr/>
            <p:nvPr/>
          </p:nvSpPr>
          <p:spPr>
            <a:xfrm>
              <a:off x="3183591" y="1886574"/>
              <a:ext cx="4967821" cy="3988199"/>
            </a:xfrm>
            <a:prstGeom prst="roundRect">
              <a:avLst>
                <a:gd name="adj" fmla="val 1157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31" name="TextBox 13"/>
            <p:cNvSpPr txBox="1"/>
            <p:nvPr/>
          </p:nvSpPr>
          <p:spPr>
            <a:xfrm>
              <a:off x="4357357" y="6077923"/>
              <a:ext cx="370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rgbClr val="FF0000"/>
                  </a:solidFill>
                </a:rPr>
                <a:t>V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32" name="TextBox 15"/>
            <p:cNvSpPr txBox="1"/>
            <p:nvPr/>
          </p:nvSpPr>
          <p:spPr>
            <a:xfrm>
              <a:off x="3518253" y="2180122"/>
              <a:ext cx="196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신발 선택</a:t>
              </a:r>
            </a:p>
          </p:txBody>
        </p:sp>
        <p:cxnSp>
          <p:nvCxnSpPr>
            <p:cNvPr id="133" name="Straight Connector 18"/>
            <p:cNvCxnSpPr/>
            <p:nvPr/>
          </p:nvCxnSpPr>
          <p:spPr>
            <a:xfrm flipV="1">
              <a:off x="3632582" y="2549454"/>
              <a:ext cx="4034188" cy="125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ounded Rectangle 19"/>
            <p:cNvSpPr/>
            <p:nvPr/>
          </p:nvSpPr>
          <p:spPr>
            <a:xfrm>
              <a:off x="5573650" y="2167440"/>
              <a:ext cx="919282" cy="29733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새로 등록</a:t>
              </a:r>
            </a:p>
          </p:txBody>
        </p:sp>
        <p:sp>
          <p:nvSpPr>
            <p:cNvPr id="135" name="Down Arrow 25"/>
            <p:cNvSpPr/>
            <p:nvPr/>
          </p:nvSpPr>
          <p:spPr>
            <a:xfrm rot="14008606">
              <a:off x="4809273" y="5525324"/>
              <a:ext cx="365644" cy="6408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6" name="TextBox 91"/>
            <p:cNvSpPr txBox="1"/>
            <p:nvPr/>
          </p:nvSpPr>
          <p:spPr>
            <a:xfrm>
              <a:off x="5904180" y="1975637"/>
              <a:ext cx="370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rgbClr val="FF0000"/>
                  </a:solidFill>
                </a:rPr>
                <a:t>V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3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27951" y="2852022"/>
              <a:ext cx="3238500" cy="2514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8" name="Picture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4797" y="1519779"/>
              <a:ext cx="3578844" cy="3014201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139" name="TextBox 92"/>
            <p:cNvSpPr txBox="1"/>
            <p:nvPr/>
          </p:nvSpPr>
          <p:spPr>
            <a:xfrm>
              <a:off x="6044280" y="4101860"/>
              <a:ext cx="370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rgbClr val="FF0000"/>
                  </a:solidFill>
                </a:rPr>
                <a:t>V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0" name="Rounded Rectangle 58"/>
            <p:cNvSpPr/>
            <p:nvPr/>
          </p:nvSpPr>
          <p:spPr>
            <a:xfrm>
              <a:off x="6561860" y="2167440"/>
              <a:ext cx="1117621" cy="29733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쇼핑몰 보기</a:t>
              </a: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748078" y="850163"/>
            <a:ext cx="6231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힙드로브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페이지 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– 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코디하기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(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새로등록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1)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434073" y="1309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12롯데마트행복Light" pitchFamily="18" charset="-127"/>
                <a:ea typeface="12롯데마트행복Light" pitchFamily="18" charset="-127"/>
              </a:rPr>
              <a:t>UX DRAFT</a:t>
            </a:r>
            <a:endParaRPr lang="ko-KR" altLang="en-US" sz="2000" dirty="0">
              <a:solidFill>
                <a:schemeClr val="bg1"/>
              </a:solidFill>
              <a:latin typeface="12롯데마트행복Light" pitchFamily="18" charset="-127"/>
              <a:ea typeface="12롯데마트행복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72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.unsplash.com/photo-1504640381437-3e7e37b039a1?ixlib=rb-0.3.5&amp;ixid=eyJhcHBfaWQiOjEyMDd9&amp;s=6cfe9018b152bf485b8447ec8ea5d814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398B2130-921A-498F-846A-16A3DB65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40E7BDF-E859-4D10-957F-E7693A79E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xmlns="" id="{F062EA16-42A1-43F0-B898-265E68DC4FA6}"/>
              </a:ext>
            </a:extLst>
          </p:cNvPr>
          <p:cNvSpPr/>
          <p:nvPr/>
        </p:nvSpPr>
        <p:spPr>
          <a:xfrm rot="5400000" flipH="1">
            <a:off x="3410606" y="-2605375"/>
            <a:ext cx="573890" cy="7395099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xmlns="" id="{A7EFF5E9-0808-4F7E-B595-969362A9FCFB}"/>
              </a:ext>
            </a:extLst>
          </p:cNvPr>
          <p:cNvSpPr/>
          <p:nvPr/>
        </p:nvSpPr>
        <p:spPr>
          <a:xfrm rot="16200000" flipH="1">
            <a:off x="9506606" y="-1879149"/>
            <a:ext cx="573890" cy="4796900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5317" y="1502230"/>
            <a:ext cx="7912355" cy="5290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4166" y="1668953"/>
            <a:ext cx="1941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Hip-</a:t>
            </a:r>
            <a:r>
              <a:rPr lang="en-US" altLang="ko-KR" sz="3200" dirty="0" err="1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Drobe</a:t>
            </a:r>
            <a:endParaRPr lang="ko-KR" altLang="en-US" sz="3200" dirty="0">
              <a:ln>
                <a:solidFill>
                  <a:schemeClr val="tx1"/>
                </a:solidFill>
              </a:ln>
              <a:latin typeface="BrushScript BT" pitchFamily="2" charset="0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="" xmlns:lc="http://schemas.openxmlformats.org/drawingml/2006/lockedCanvas" xmlns:a16="http://schemas.microsoft.com/office/drawing/2014/main" id="{B128FE18-766E-476B-8EF6-A0C3907F1972}"/>
              </a:ext>
            </a:extLst>
          </p:cNvPr>
          <p:cNvGrpSpPr/>
          <p:nvPr/>
        </p:nvGrpSpPr>
        <p:grpSpPr>
          <a:xfrm>
            <a:off x="6274245" y="2310508"/>
            <a:ext cx="1567543" cy="1877437"/>
            <a:chOff x="7558897" y="2029508"/>
            <a:chExt cx="1567543" cy="1877437"/>
          </a:xfrm>
        </p:grpSpPr>
        <p:sp>
          <p:nvSpPr>
            <p:cNvPr id="149" name="TextBox 90"/>
            <p:cNvSpPr txBox="1"/>
            <p:nvPr/>
          </p:nvSpPr>
          <p:spPr>
            <a:xfrm>
              <a:off x="7558897" y="2029508"/>
              <a:ext cx="1567543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altLang="ko-KR" sz="1400" b="1" dirty="0"/>
            </a:p>
            <a:p>
              <a:pPr algn="r"/>
              <a:r>
                <a:rPr lang="ko-KR" altLang="en-US" sz="1400" b="1" dirty="0"/>
                <a:t>현재 날씨</a:t>
              </a:r>
              <a:endParaRPr lang="en-US" altLang="ko-KR" sz="1400" b="1" dirty="0"/>
            </a:p>
            <a:p>
              <a:pPr algn="r"/>
              <a:r>
                <a:rPr lang="en-US" altLang="ko-KR" sz="900" b="1" dirty="0"/>
                <a:t>-1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~ 14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</a:t>
              </a:r>
            </a:p>
            <a:p>
              <a:pPr algn="r"/>
              <a:endParaRPr lang="en-US" altLang="ko-KR" sz="1400" b="1" dirty="0"/>
            </a:p>
            <a:p>
              <a:pPr algn="r"/>
              <a:endParaRPr lang="en-US" altLang="ko-KR" sz="1400" b="1" dirty="0"/>
            </a:p>
            <a:p>
              <a:pPr algn="r"/>
              <a:endParaRPr lang="en-US" altLang="ko-KR" sz="1400" b="1" dirty="0"/>
            </a:p>
            <a:p>
              <a:pPr algn="r"/>
              <a:r>
                <a:rPr lang="ko-KR" altLang="en-US" sz="1400" b="1" dirty="0"/>
                <a:t>내일 날씨</a:t>
              </a:r>
              <a:endParaRPr lang="en-US" altLang="ko-KR" sz="1400" b="1" dirty="0"/>
            </a:p>
            <a:p>
              <a:pPr algn="r"/>
              <a:r>
                <a:rPr lang="en-US" altLang="ko-KR" sz="900" b="1" dirty="0"/>
                <a:t>4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~ 16</a:t>
              </a:r>
              <a:r>
                <a:rPr lang="ko-KR" altLang="en-US" sz="900" b="1" dirty="0"/>
                <a:t>도</a:t>
              </a:r>
              <a:endParaRPr lang="en-US" altLang="ko-KR" sz="900" b="1" dirty="0"/>
            </a:p>
            <a:p>
              <a:pPr algn="r"/>
              <a:endParaRPr lang="en-US" altLang="ko-KR" sz="1400" b="1" dirty="0"/>
            </a:p>
          </p:txBody>
        </p:sp>
        <p:pic>
          <p:nvPicPr>
            <p:cNvPr id="150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7768" y="2288534"/>
              <a:ext cx="294543" cy="294543"/>
            </a:xfrm>
            <a:prstGeom prst="rect">
              <a:avLst/>
            </a:prstGeom>
          </p:spPr>
        </p:pic>
        <p:pic>
          <p:nvPicPr>
            <p:cNvPr id="151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881264" y="3264365"/>
              <a:ext cx="286526" cy="286526"/>
            </a:xfrm>
            <a:prstGeom prst="rect">
              <a:avLst/>
            </a:prstGeom>
          </p:spPr>
        </p:pic>
      </p:grpSp>
      <p:cxnSp>
        <p:nvCxnSpPr>
          <p:cNvPr id="152" name="Straight Connector 11"/>
          <p:cNvCxnSpPr/>
          <p:nvPr/>
        </p:nvCxnSpPr>
        <p:spPr>
          <a:xfrm>
            <a:off x="65317" y="2247952"/>
            <a:ext cx="79123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7"/>
          <p:cNvSpPr txBox="1"/>
          <p:nvPr/>
        </p:nvSpPr>
        <p:spPr>
          <a:xfrm>
            <a:off x="4817086" y="1548605"/>
            <a:ext cx="314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100" b="1" i="1" dirty="0">
                <a:latin typeface="+mj-ea"/>
                <a:ea typeface="+mj-ea"/>
              </a:rPr>
              <a:t>불광동 바보형</a:t>
            </a:r>
            <a:r>
              <a:rPr lang="ko-KR" altLang="en-US" sz="800" b="1" dirty="0">
                <a:latin typeface="+mj-ea"/>
                <a:ea typeface="+mj-ea"/>
              </a:rPr>
              <a:t>님</a:t>
            </a:r>
            <a:r>
              <a:rPr lang="ko-KR" altLang="en-US" sz="1100" b="1" dirty="0">
                <a:latin typeface="+mj-ea"/>
                <a:ea typeface="+mj-ea"/>
              </a:rPr>
              <a:t> </a:t>
            </a:r>
            <a:r>
              <a:rPr lang="en-US" altLang="ko-KR" sz="1100" b="1" dirty="0">
                <a:latin typeface="+mj-ea"/>
                <a:ea typeface="+mj-ea"/>
              </a:rPr>
              <a:t>(</a:t>
            </a:r>
            <a:r>
              <a:rPr lang="ko-KR" altLang="en-US" sz="1100" b="1" dirty="0">
                <a:latin typeface="+mj-ea"/>
                <a:ea typeface="+mj-ea"/>
              </a:rPr>
              <a:t>내 옷장 </a:t>
            </a:r>
            <a:r>
              <a:rPr lang="en-US" altLang="ko-KR" sz="1100" b="1" dirty="0">
                <a:latin typeface="+mj-ea"/>
                <a:ea typeface="+mj-ea"/>
              </a:rPr>
              <a:t>73ea, 230</a:t>
            </a:r>
            <a:r>
              <a:rPr lang="ko-KR" altLang="en-US" sz="1100" b="1" dirty="0">
                <a:latin typeface="+mj-ea"/>
                <a:ea typeface="+mj-ea"/>
              </a:rPr>
              <a:t>위</a:t>
            </a:r>
            <a:r>
              <a:rPr lang="en-US" altLang="ko-KR" sz="1100" b="1" dirty="0">
                <a:latin typeface="+mj-ea"/>
                <a:ea typeface="+mj-ea"/>
              </a:rPr>
              <a:t>)</a:t>
            </a:r>
            <a:endParaRPr lang="ko-KR" altLang="en-US" sz="1100" b="1" dirty="0">
              <a:latin typeface="+mj-ea"/>
              <a:ea typeface="+mj-ea"/>
            </a:endParaRPr>
          </a:p>
        </p:txBody>
      </p:sp>
      <p:sp>
        <p:nvSpPr>
          <p:cNvPr id="58" name="TextBox 16"/>
          <p:cNvSpPr txBox="1"/>
          <p:nvPr/>
        </p:nvSpPr>
        <p:spPr>
          <a:xfrm>
            <a:off x="195403" y="4033524"/>
            <a:ext cx="187454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ko-KR" altLang="en-US" sz="1400" b="1" dirty="0">
                <a:solidFill>
                  <a:srgbClr val="00B0F0"/>
                </a:solidFill>
                <a:latin typeface="맑은 고딕" panose="020B0503020000020004" pitchFamily="50" charset="-127"/>
              </a:rPr>
              <a:t>내 옷장 가기</a:t>
            </a:r>
            <a:endParaRPr lang="en-US" altLang="ko-KR" sz="1400" b="1" dirty="0">
              <a:solidFill>
                <a:srgbClr val="00B0F0"/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나만의 옷장에 옷을 등록하고 매일매일 인사이트를</a:t>
            </a:r>
            <a:r>
              <a:rPr lang="en-US" altLang="ko-KR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 algn="r"/>
            <a:r>
              <a:rPr lang="ko-KR" altLang="en-US" sz="1400" b="1" dirty="0" smtClean="0">
                <a:latin typeface="맑은 고딕" panose="020B0503020000020004" pitchFamily="50" charset="-127"/>
              </a:rPr>
              <a:t>인기유저 </a:t>
            </a:r>
            <a:r>
              <a:rPr lang="ko-KR" altLang="en-US" sz="1400" b="1" dirty="0">
                <a:latin typeface="맑은 고딕" panose="020B0503020000020004" pitchFamily="50" charset="-127"/>
              </a:rPr>
              <a:t>둘러보기</a:t>
            </a:r>
            <a:endParaRPr lang="en-US" altLang="ko-KR" sz="1400" b="1" dirty="0"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err="1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패잘알들의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활동이 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궁금하다면</a:t>
            </a:r>
            <a:endParaRPr lang="en-US" altLang="ko-KR" sz="800" b="1" dirty="0" smtClean="0">
              <a:solidFill>
                <a:prstClr val="white">
                  <a:lumMod val="75000"/>
                </a:prstClr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이곳으로</a:t>
            </a:r>
            <a:r>
              <a:rPr lang="en-US" altLang="ko-KR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/>
            <a:r>
              <a:rPr lang="ko-KR" altLang="en-US" sz="1400" b="1" dirty="0">
                <a:latin typeface="+mj-ea"/>
                <a:ea typeface="+mj-ea"/>
              </a:rPr>
              <a:t>패션 타임라인</a:t>
            </a:r>
            <a:endParaRPr lang="en-US" altLang="ko-KR" sz="1400" b="1" dirty="0">
              <a:latin typeface="+mj-ea"/>
              <a:ea typeface="+mj-ea"/>
            </a:endParaRPr>
          </a:p>
          <a:p>
            <a:pPr algn="r"/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사용자들이 포스팅한 핏팅 조합들을 확인해보세요</a:t>
            </a:r>
            <a:endParaRPr lang="en-US" altLang="ko-KR" sz="8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TextBox 65"/>
          <p:cNvSpPr txBox="1"/>
          <p:nvPr/>
        </p:nvSpPr>
        <p:spPr>
          <a:xfrm>
            <a:off x="829251" y="3437385"/>
            <a:ext cx="115129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1" i="1" u="sng" dirty="0"/>
              <a:t>불광동 바보형</a:t>
            </a:r>
            <a:endParaRPr lang="en-US" altLang="ko-KR" sz="1100" b="1" i="1" u="sng" dirty="0"/>
          </a:p>
          <a:p>
            <a:r>
              <a:rPr lang="en-US" altLang="ko-KR" sz="800" dirty="0"/>
              <a:t>7LV, </a:t>
            </a:r>
            <a:r>
              <a:rPr lang="ko-KR" altLang="en-US" sz="800" dirty="0"/>
              <a:t>옷</a:t>
            </a:r>
            <a:r>
              <a:rPr lang="en-US" altLang="ko-KR" sz="800" dirty="0"/>
              <a:t>(73), </a:t>
            </a:r>
            <a:r>
              <a:rPr lang="ko-KR" altLang="en-US" sz="800" dirty="0"/>
              <a:t>뱃지</a:t>
            </a:r>
            <a:r>
              <a:rPr lang="en-US" altLang="ko-KR" sz="800" dirty="0"/>
              <a:t>(12</a:t>
            </a:r>
            <a:r>
              <a:rPr lang="en-US" altLang="ko-KR" sz="1050" dirty="0"/>
              <a:t>)</a:t>
            </a:r>
            <a:r>
              <a:rPr lang="ko-KR" altLang="en-US" sz="1050" dirty="0"/>
              <a:t>  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  <p:pic>
        <p:nvPicPr>
          <p:cNvPr id="60" name="Pictur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8" y="3363024"/>
            <a:ext cx="558347" cy="558917"/>
          </a:xfrm>
          <a:prstGeom prst="rect">
            <a:avLst/>
          </a:prstGeom>
        </p:spPr>
      </p:pic>
      <p:sp>
        <p:nvSpPr>
          <p:cNvPr id="61" name="TextBox 20"/>
          <p:cNvSpPr txBox="1"/>
          <p:nvPr/>
        </p:nvSpPr>
        <p:spPr>
          <a:xfrm>
            <a:off x="327686" y="2471498"/>
            <a:ext cx="1591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latin typeface="+mn-ea"/>
              </a:rPr>
              <a:t>MY</a:t>
            </a:r>
            <a:r>
              <a:rPr lang="ko-KR" altLang="en-US" sz="1100" dirty="0" smtClean="0">
                <a:latin typeface="+mn-ea"/>
              </a:rPr>
              <a:t>옷장  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b="1" dirty="0" err="1" smtClean="0">
                <a:latin typeface="+mn-ea"/>
              </a:rPr>
              <a:t>코디하기</a:t>
            </a:r>
            <a:endParaRPr lang="en-US" altLang="ko-KR" sz="1100" b="1" dirty="0" smtClean="0">
              <a:latin typeface="+mn-ea"/>
            </a:endParaRPr>
          </a:p>
          <a:p>
            <a:r>
              <a:rPr lang="ko-KR" altLang="en-US" sz="1100" dirty="0" err="1" smtClean="0">
                <a:latin typeface="+mn-ea"/>
              </a:rPr>
              <a:t>히스토리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방명록</a:t>
            </a:r>
            <a:r>
              <a:rPr lang="en-US" altLang="ko-KR" sz="1100" dirty="0" smtClean="0">
                <a:latin typeface="+mn-ea"/>
              </a:rPr>
              <a:t>(3)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62" name="TextBox 20"/>
          <p:cNvSpPr txBox="1"/>
          <p:nvPr/>
        </p:nvSpPr>
        <p:spPr>
          <a:xfrm>
            <a:off x="2801814" y="1830535"/>
            <a:ext cx="2713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latin typeface="+mn-ea"/>
              </a:rPr>
              <a:t>HOME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|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err="1" smtClean="0">
                <a:latin typeface="+mn-ea"/>
              </a:rPr>
              <a:t>힙드로브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 err="1" smtClean="0">
                <a:latin typeface="+mn-ea"/>
              </a:rPr>
              <a:t>힙스</a:t>
            </a:r>
            <a:r>
              <a:rPr lang="ko-KR" altLang="en-US" sz="1100" dirty="0" err="1">
                <a:latin typeface="+mn-ea"/>
              </a:rPr>
              <a:t>탯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 err="1" smtClean="0">
                <a:latin typeface="+mn-ea"/>
              </a:rPr>
              <a:t>입는다그</a:t>
            </a:r>
            <a:r>
              <a:rPr lang="ko-KR" altLang="en-US" sz="1100" dirty="0" err="1">
                <a:latin typeface="+mn-ea"/>
              </a:rPr>
              <a:t>램</a:t>
            </a:r>
            <a:r>
              <a:rPr lang="ko-KR" altLang="en-US" sz="1100" dirty="0" smtClean="0">
                <a:latin typeface="+mn-ea"/>
              </a:rPr>
              <a:t> 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48078" y="850163"/>
            <a:ext cx="6231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힙드로브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페이지 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– 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코디하기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(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새로등록</a:t>
            </a:r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2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)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434073" y="1309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12롯데마트행복Light" pitchFamily="18" charset="-127"/>
                <a:ea typeface="12롯데마트행복Light" pitchFamily="18" charset="-127"/>
              </a:rPr>
              <a:t>UX DRAFT</a:t>
            </a:r>
            <a:endParaRPr lang="ko-KR" altLang="en-US" sz="2000" dirty="0">
              <a:solidFill>
                <a:schemeClr val="bg1"/>
              </a:solidFill>
              <a:latin typeface="12롯데마트행복Light" pitchFamily="18" charset="-127"/>
              <a:ea typeface="12롯데마트행복Light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08962" y="2393475"/>
            <a:ext cx="4591885" cy="4076362"/>
            <a:chOff x="3426701" y="1059379"/>
            <a:chExt cx="5338597" cy="4739242"/>
          </a:xfrm>
        </p:grpSpPr>
        <p:sp>
          <p:nvSpPr>
            <p:cNvPr id="213" name="Rounded Rectangle 1"/>
            <p:cNvSpPr/>
            <p:nvPr/>
          </p:nvSpPr>
          <p:spPr>
            <a:xfrm>
              <a:off x="3519386" y="1586621"/>
              <a:ext cx="4165601" cy="4212000"/>
            </a:xfrm>
            <a:prstGeom prst="roundRect">
              <a:avLst>
                <a:gd name="adj" fmla="val 1889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214" name="Straight Connector 11"/>
            <p:cNvCxnSpPr/>
            <p:nvPr/>
          </p:nvCxnSpPr>
          <p:spPr>
            <a:xfrm>
              <a:off x="3432306" y="1480186"/>
              <a:ext cx="4252682" cy="3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Rectangle 55"/>
            <p:cNvSpPr/>
            <p:nvPr/>
          </p:nvSpPr>
          <p:spPr>
            <a:xfrm>
              <a:off x="6360294" y="2511097"/>
              <a:ext cx="1048927" cy="268383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6" name="Rectangle 56"/>
            <p:cNvSpPr/>
            <p:nvPr/>
          </p:nvSpPr>
          <p:spPr>
            <a:xfrm>
              <a:off x="4835367" y="5180107"/>
              <a:ext cx="494635" cy="52443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7" name="TextBox 65"/>
            <p:cNvSpPr txBox="1"/>
            <p:nvPr/>
          </p:nvSpPr>
          <p:spPr>
            <a:xfrm>
              <a:off x="4373609" y="5294270"/>
              <a:ext cx="5131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신발</a:t>
              </a:r>
            </a:p>
          </p:txBody>
        </p:sp>
        <p:sp>
          <p:nvSpPr>
            <p:cNvPr id="218" name="Rectangle 67"/>
            <p:cNvSpPr/>
            <p:nvPr/>
          </p:nvSpPr>
          <p:spPr>
            <a:xfrm>
              <a:off x="5608856" y="5006541"/>
              <a:ext cx="423863" cy="41344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9" name="TextBox 73"/>
            <p:cNvSpPr txBox="1"/>
            <p:nvPr/>
          </p:nvSpPr>
          <p:spPr>
            <a:xfrm>
              <a:off x="3426701" y="4516975"/>
              <a:ext cx="659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하의 </a:t>
              </a:r>
              <a:r>
                <a:rPr lang="en-US" altLang="ko-KR" sz="1000" dirty="0"/>
                <a:t>II</a:t>
              </a:r>
              <a:endParaRPr lang="ko-KR" altLang="en-US" sz="1000" dirty="0"/>
            </a:p>
          </p:txBody>
        </p:sp>
        <p:sp>
          <p:nvSpPr>
            <p:cNvPr id="220" name="TextBox 74"/>
            <p:cNvSpPr txBox="1"/>
            <p:nvPr/>
          </p:nvSpPr>
          <p:spPr>
            <a:xfrm>
              <a:off x="3610616" y="1647286"/>
              <a:ext cx="79993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배경선택</a:t>
              </a:r>
            </a:p>
          </p:txBody>
        </p:sp>
        <p:sp>
          <p:nvSpPr>
            <p:cNvPr id="221" name="TextBox 2"/>
            <p:cNvSpPr txBox="1"/>
            <p:nvPr/>
          </p:nvSpPr>
          <p:spPr>
            <a:xfrm>
              <a:off x="6321362" y="5447712"/>
              <a:ext cx="11777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/>
                <a:t>저장하기</a:t>
              </a:r>
            </a:p>
          </p:txBody>
        </p:sp>
        <p:sp>
          <p:nvSpPr>
            <p:cNvPr id="222" name="TextBox 13"/>
            <p:cNvSpPr txBox="1"/>
            <p:nvPr/>
          </p:nvSpPr>
          <p:spPr>
            <a:xfrm>
              <a:off x="4930344" y="5250728"/>
              <a:ext cx="370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rgbClr val="FF0000"/>
                  </a:solidFill>
                </a:rPr>
                <a:t>V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FE70EC2F-E6CF-4F8E-88AB-6A0ED6CEAF29}"/>
                </a:ext>
              </a:extLst>
            </p:cNvPr>
            <p:cNvGrpSpPr/>
            <p:nvPr/>
          </p:nvGrpSpPr>
          <p:grpSpPr>
            <a:xfrm>
              <a:off x="3756578" y="1059379"/>
              <a:ext cx="5008720" cy="3993324"/>
              <a:chOff x="3183591" y="1886574"/>
              <a:chExt cx="5008720" cy="3993324"/>
            </a:xfrm>
          </p:grpSpPr>
          <p:pic>
            <p:nvPicPr>
              <p:cNvPr id="224" name="Picture 6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2911" y="3393801"/>
                <a:ext cx="740070" cy="986192"/>
              </a:xfrm>
              <a:prstGeom prst="rect">
                <a:avLst/>
              </a:prstGeom>
            </p:spPr>
          </p:pic>
          <p:sp>
            <p:nvSpPr>
              <p:cNvPr id="225" name="Rectangle 51"/>
              <p:cNvSpPr/>
              <p:nvPr/>
            </p:nvSpPr>
            <p:spPr>
              <a:xfrm>
                <a:off x="4244948" y="2741814"/>
                <a:ext cx="439170" cy="45282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6" name="Rectangle 52"/>
              <p:cNvSpPr/>
              <p:nvPr/>
            </p:nvSpPr>
            <p:spPr>
              <a:xfrm>
                <a:off x="4085738" y="3438294"/>
                <a:ext cx="866910" cy="889183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7" name="Rectangle 53"/>
              <p:cNvSpPr/>
              <p:nvPr/>
            </p:nvSpPr>
            <p:spPr>
              <a:xfrm>
                <a:off x="4129369" y="4613210"/>
                <a:ext cx="758272" cy="126199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8" name="Rectangle 54"/>
              <p:cNvSpPr/>
              <p:nvPr/>
            </p:nvSpPr>
            <p:spPr>
              <a:xfrm>
                <a:off x="5042163" y="3078156"/>
                <a:ext cx="396785" cy="658945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9" name="Rectangle 57"/>
              <p:cNvSpPr/>
              <p:nvPr/>
            </p:nvSpPr>
            <p:spPr>
              <a:xfrm>
                <a:off x="3605337" y="4534035"/>
                <a:ext cx="351454" cy="344182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30" name="TextBox 59"/>
              <p:cNvSpPr txBox="1"/>
              <p:nvPr/>
            </p:nvSpPr>
            <p:spPr>
              <a:xfrm>
                <a:off x="4209183" y="2480798"/>
                <a:ext cx="5131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/>
                  <a:t>머리</a:t>
                </a:r>
              </a:p>
            </p:txBody>
          </p:sp>
          <p:sp>
            <p:nvSpPr>
              <p:cNvPr id="231" name="TextBox 60"/>
              <p:cNvSpPr txBox="1"/>
              <p:nvPr/>
            </p:nvSpPr>
            <p:spPr>
              <a:xfrm>
                <a:off x="4981456" y="2824586"/>
                <a:ext cx="5131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/>
                  <a:t>목</a:t>
                </a:r>
              </a:p>
            </p:txBody>
          </p:sp>
          <p:sp>
            <p:nvSpPr>
              <p:cNvPr id="232" name="TextBox 61"/>
              <p:cNvSpPr txBox="1"/>
              <p:nvPr/>
            </p:nvSpPr>
            <p:spPr>
              <a:xfrm>
                <a:off x="4975835" y="4287814"/>
                <a:ext cx="5131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/>
                  <a:t>왼손</a:t>
                </a:r>
              </a:p>
            </p:txBody>
          </p:sp>
          <p:sp>
            <p:nvSpPr>
              <p:cNvPr id="233" name="TextBox 62"/>
              <p:cNvSpPr txBox="1"/>
              <p:nvPr/>
            </p:nvSpPr>
            <p:spPr>
              <a:xfrm>
                <a:off x="3450886" y="4289232"/>
                <a:ext cx="6596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/>
                  <a:t>오른손</a:t>
                </a:r>
              </a:p>
            </p:txBody>
          </p:sp>
          <p:sp>
            <p:nvSpPr>
              <p:cNvPr id="234" name="TextBox 63"/>
              <p:cNvSpPr txBox="1"/>
              <p:nvPr/>
            </p:nvSpPr>
            <p:spPr>
              <a:xfrm>
                <a:off x="4230127" y="3235205"/>
                <a:ext cx="5131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/>
                  <a:t>상의</a:t>
                </a:r>
              </a:p>
            </p:txBody>
          </p:sp>
          <p:sp>
            <p:nvSpPr>
              <p:cNvPr id="235" name="TextBox 64"/>
              <p:cNvSpPr txBox="1"/>
              <p:nvPr/>
            </p:nvSpPr>
            <p:spPr>
              <a:xfrm>
                <a:off x="4191594" y="4391772"/>
                <a:ext cx="66399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/>
                  <a:t>하의 </a:t>
                </a:r>
                <a:r>
                  <a:rPr lang="en-US" altLang="ko-KR" sz="1000" dirty="0"/>
                  <a:t>I</a:t>
                </a:r>
                <a:endParaRPr lang="ko-KR" altLang="en-US" sz="1000" dirty="0"/>
              </a:p>
            </p:txBody>
          </p:sp>
          <p:sp>
            <p:nvSpPr>
              <p:cNvPr id="236" name="TextBox 66"/>
              <p:cNvSpPr txBox="1"/>
              <p:nvPr/>
            </p:nvSpPr>
            <p:spPr>
              <a:xfrm>
                <a:off x="5689684" y="3040570"/>
                <a:ext cx="86997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/>
                  <a:t>외투</a:t>
                </a:r>
                <a:r>
                  <a:rPr lang="en-US" altLang="ko-KR" sz="1000" dirty="0"/>
                  <a:t>(outer)</a:t>
                </a:r>
                <a:endParaRPr lang="ko-KR" altLang="en-US" sz="1000" dirty="0"/>
              </a:p>
            </p:txBody>
          </p:sp>
          <p:sp>
            <p:nvSpPr>
              <p:cNvPr id="237" name="TextBox 68"/>
              <p:cNvSpPr txBox="1"/>
              <p:nvPr/>
            </p:nvSpPr>
            <p:spPr>
              <a:xfrm>
                <a:off x="4975835" y="5603080"/>
                <a:ext cx="5131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/>
                  <a:t>양말</a:t>
                </a:r>
              </a:p>
            </p:txBody>
          </p:sp>
          <p:pic>
            <p:nvPicPr>
              <p:cNvPr id="238" name="Picture 7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7552" y="3497947"/>
                <a:ext cx="961022" cy="1280623"/>
              </a:xfrm>
              <a:prstGeom prst="rect">
                <a:avLst/>
              </a:prstGeom>
            </p:spPr>
          </p:pic>
          <p:sp>
            <p:nvSpPr>
              <p:cNvPr id="239" name="Rectangle 72"/>
              <p:cNvSpPr/>
              <p:nvPr/>
            </p:nvSpPr>
            <p:spPr>
              <a:xfrm>
                <a:off x="3419243" y="5060204"/>
                <a:ext cx="539981" cy="819694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40" name="Rectangle 82"/>
              <p:cNvSpPr/>
              <p:nvPr/>
            </p:nvSpPr>
            <p:spPr>
              <a:xfrm>
                <a:off x="3266510" y="3434778"/>
                <a:ext cx="697134" cy="86321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41" name="TextBox 83"/>
              <p:cNvSpPr txBox="1"/>
              <p:nvPr/>
            </p:nvSpPr>
            <p:spPr>
              <a:xfrm>
                <a:off x="3267285" y="3201803"/>
                <a:ext cx="75962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/>
                  <a:t>상의 </a:t>
                </a:r>
                <a:r>
                  <a:rPr lang="en-US" altLang="ko-KR" sz="1000" dirty="0"/>
                  <a:t>II</a:t>
                </a:r>
                <a:endParaRPr lang="ko-KR" altLang="en-US" sz="1000" dirty="0"/>
              </a:p>
            </p:txBody>
          </p:sp>
          <p:sp>
            <p:nvSpPr>
              <p:cNvPr id="242" name="Rectangle 86"/>
              <p:cNvSpPr/>
              <p:nvPr/>
            </p:nvSpPr>
            <p:spPr>
              <a:xfrm>
                <a:off x="5050490" y="4534035"/>
                <a:ext cx="351454" cy="344182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243" name="Picture 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5294" y="4665726"/>
                <a:ext cx="842858" cy="1150987"/>
              </a:xfrm>
              <a:prstGeom prst="rect">
                <a:avLst/>
              </a:prstGeom>
            </p:spPr>
          </p:pic>
          <p:pic>
            <p:nvPicPr>
              <p:cNvPr id="244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7768" y="2288534"/>
                <a:ext cx="294543" cy="294543"/>
              </a:xfrm>
              <a:prstGeom prst="rect">
                <a:avLst/>
              </a:prstGeom>
            </p:spPr>
          </p:pic>
          <p:pic>
            <p:nvPicPr>
              <p:cNvPr id="245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7881264" y="3264365"/>
                <a:ext cx="286526" cy="286526"/>
              </a:xfrm>
              <a:prstGeom prst="rect">
                <a:avLst/>
              </a:prstGeom>
            </p:spPr>
          </p:pic>
          <p:sp>
            <p:nvSpPr>
              <p:cNvPr id="246" name="Rounded Rectangle 7"/>
              <p:cNvSpPr/>
              <p:nvPr/>
            </p:nvSpPr>
            <p:spPr>
              <a:xfrm>
                <a:off x="3183591" y="1886574"/>
                <a:ext cx="4967821" cy="3988199"/>
              </a:xfrm>
              <a:prstGeom prst="roundRect">
                <a:avLst>
                  <a:gd name="adj" fmla="val 1157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247" name="TextBox 15"/>
              <p:cNvSpPr txBox="1"/>
              <p:nvPr/>
            </p:nvSpPr>
            <p:spPr>
              <a:xfrm>
                <a:off x="3518253" y="2180122"/>
                <a:ext cx="1967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/>
                  <a:t>사진 선택</a:t>
                </a:r>
              </a:p>
            </p:txBody>
          </p:sp>
          <p:cxnSp>
            <p:nvCxnSpPr>
              <p:cNvPr id="248" name="Straight Connector 18"/>
              <p:cNvCxnSpPr/>
              <p:nvPr/>
            </p:nvCxnSpPr>
            <p:spPr>
              <a:xfrm flipV="1">
                <a:off x="3632582" y="2549454"/>
                <a:ext cx="4034188" cy="1253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9" name="TextBox 77"/>
              <p:cNvSpPr txBox="1"/>
              <p:nvPr/>
            </p:nvSpPr>
            <p:spPr>
              <a:xfrm>
                <a:off x="3935999" y="2677200"/>
                <a:ext cx="70657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/>
                  <a:t>원본</a:t>
                </a:r>
              </a:p>
            </p:txBody>
          </p:sp>
          <p:sp>
            <p:nvSpPr>
              <p:cNvPr id="250" name="TextBox 78"/>
              <p:cNvSpPr txBox="1"/>
              <p:nvPr/>
            </p:nvSpPr>
            <p:spPr>
              <a:xfrm>
                <a:off x="6388016" y="2687878"/>
                <a:ext cx="98698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/>
                  <a:t>자동 변환</a:t>
                </a:r>
              </a:p>
            </p:txBody>
          </p:sp>
          <p:pic>
            <p:nvPicPr>
              <p:cNvPr id="251" name="Picture 7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3977" y="2932992"/>
                <a:ext cx="1031636" cy="1375514"/>
              </a:xfrm>
              <a:prstGeom prst="rect">
                <a:avLst/>
              </a:prstGeom>
            </p:spPr>
          </p:pic>
          <p:sp>
            <p:nvSpPr>
              <p:cNvPr id="252" name="Oval 80"/>
              <p:cNvSpPr/>
              <p:nvPr/>
            </p:nvSpPr>
            <p:spPr>
              <a:xfrm>
                <a:off x="4215798" y="4352814"/>
                <a:ext cx="254092" cy="25401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53" name="Oval 81"/>
              <p:cNvSpPr/>
              <p:nvPr/>
            </p:nvSpPr>
            <p:spPr>
              <a:xfrm flipH="1">
                <a:off x="4300528" y="4437458"/>
                <a:ext cx="86400" cy="864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54" name="Oval 84"/>
              <p:cNvSpPr/>
              <p:nvPr/>
            </p:nvSpPr>
            <p:spPr>
              <a:xfrm>
                <a:off x="6785830" y="4340260"/>
                <a:ext cx="254092" cy="25401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255" name="Picture 8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3804" y="2910203"/>
                <a:ext cx="1012386" cy="1349848"/>
              </a:xfrm>
              <a:prstGeom prst="rect">
                <a:avLst/>
              </a:prstGeom>
            </p:spPr>
          </p:pic>
          <p:sp>
            <p:nvSpPr>
              <p:cNvPr id="256" name="TextBox 93"/>
              <p:cNvSpPr txBox="1"/>
              <p:nvPr/>
            </p:nvSpPr>
            <p:spPr>
              <a:xfrm>
                <a:off x="3724729" y="4651454"/>
                <a:ext cx="3956556" cy="82299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1">
                    <a:shade val="50000"/>
                  </a:schemeClr>
                </a:solidFill>
                <a:prstDash val="sysDash"/>
              </a:ln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100" dirty="0"/>
                  <a:t>이미지가 맘에 들지 않으세요</a:t>
                </a:r>
                <a:r>
                  <a:rPr lang="en-US" altLang="ko-KR" sz="1100" dirty="0"/>
                  <a:t>?</a:t>
                </a:r>
                <a:r>
                  <a:rPr lang="en-US" altLang="ko-KR" sz="1200" dirty="0"/>
                  <a:t/>
                </a:r>
                <a:br>
                  <a:rPr lang="en-US" altLang="ko-KR" sz="1200" dirty="0"/>
                </a:br>
                <a:r>
                  <a:rPr lang="ko-KR" altLang="en-US" sz="900" dirty="0"/>
                  <a:t>아래 사이트로 가시면 완벽한 배경제거가 가능합니다</a:t>
                </a:r>
                <a:r>
                  <a:rPr lang="en-US" altLang="ko-KR" sz="1100" dirty="0"/>
                  <a:t>!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900" dirty="0"/>
                  <a:t>www.remove.bg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900" dirty="0"/>
                  <a:t>online.photoscissors.com</a:t>
                </a:r>
                <a:endParaRPr lang="ko-KR" altLang="en-US" sz="900" dirty="0"/>
              </a:p>
            </p:txBody>
          </p:sp>
          <p:sp>
            <p:nvSpPr>
              <p:cNvPr id="257" name="Rounded Rectangle 94"/>
              <p:cNvSpPr/>
              <p:nvPr/>
            </p:nvSpPr>
            <p:spPr>
              <a:xfrm>
                <a:off x="4231577" y="5494253"/>
                <a:ext cx="1053095" cy="292772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dirty="0"/>
                  <a:t>올리기</a:t>
                </a:r>
              </a:p>
            </p:txBody>
          </p:sp>
          <p:sp>
            <p:nvSpPr>
              <p:cNvPr id="258" name="Rounded Rectangle 95"/>
              <p:cNvSpPr/>
              <p:nvPr/>
            </p:nvSpPr>
            <p:spPr>
              <a:xfrm>
                <a:off x="6262130" y="5501448"/>
                <a:ext cx="1053095" cy="292772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dirty="0"/>
                  <a:t>취소</a:t>
                </a:r>
              </a:p>
            </p:txBody>
          </p:sp>
        </p:grpSp>
      </p:grpSp>
      <p:sp>
        <p:nvSpPr>
          <p:cNvPr id="259" name="TextBox 258"/>
          <p:cNvSpPr txBox="1"/>
          <p:nvPr/>
        </p:nvSpPr>
        <p:spPr>
          <a:xfrm>
            <a:off x="8150392" y="4376670"/>
            <a:ext cx="4031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Open CV 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테스트 결과 완벽하게 </a:t>
            </a:r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BG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를 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제거하는 것이 현실적으로 무리라고 판단</a:t>
            </a:r>
            <a:endParaRPr lang="en-US" altLang="ko-KR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pPr marL="285750" indent="-285750">
              <a:buFont typeface="Wingdings"/>
              <a:buChar char="à"/>
            </a:pP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원활한 진행을 위해 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  <a:sym typeface="Wingdings" pitchFamily="2" charset="2"/>
            </a:endParaRPr>
          </a:p>
          <a:p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 </a:t>
            </a:r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   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사이트 추천을 대안으로 채택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cxnSp>
        <p:nvCxnSpPr>
          <p:cNvPr id="260" name="직선 연결선 259"/>
          <p:cNvCxnSpPr/>
          <p:nvPr/>
        </p:nvCxnSpPr>
        <p:spPr>
          <a:xfrm flipV="1">
            <a:off x="5871640" y="4818654"/>
            <a:ext cx="2278752" cy="30692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 flipV="1">
            <a:off x="6014580" y="2899151"/>
            <a:ext cx="2763660" cy="923554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/>
          <p:cNvSpPr txBox="1"/>
          <p:nvPr/>
        </p:nvSpPr>
        <p:spPr>
          <a:xfrm>
            <a:off x="8778241" y="2588786"/>
            <a:ext cx="34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Open CV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로 사진 배</a:t>
            </a:r>
            <a:r>
              <a: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경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변환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69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mages.unsplash.com/photo-1457972851104-4fd469440bf9?ixlib=rb-0.3.5&amp;ixid=eyJhcHBfaWQiOjEyMDd9&amp;s=e2996962c8db1ab54f6998cf640db8ec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D8D164FB-29B2-45AB-BA36-EB991CC79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xmlns="" id="{47E2C6D9-46B5-4B83-A64C-91583E25CEA7}"/>
              </a:ext>
            </a:extLst>
          </p:cNvPr>
          <p:cNvSpPr/>
          <p:nvPr/>
        </p:nvSpPr>
        <p:spPr>
          <a:xfrm rot="16200000" flipH="1">
            <a:off x="5298119" y="-14190"/>
            <a:ext cx="6895733" cy="6892029"/>
          </a:xfrm>
          <a:prstGeom prst="flowChartManualInpu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E4D8B4DA-FE34-4BB7-B8A8-A8434076A52A}"/>
              </a:ext>
            </a:extLst>
          </p:cNvPr>
          <p:cNvSpPr/>
          <p:nvPr/>
        </p:nvSpPr>
        <p:spPr>
          <a:xfrm>
            <a:off x="7015544" y="2142528"/>
            <a:ext cx="488272" cy="4705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1AEBB7D-A3B2-4DEA-9374-C7BB4968A53B}"/>
              </a:ext>
            </a:extLst>
          </p:cNvPr>
          <p:cNvSpPr/>
          <p:nvPr/>
        </p:nvSpPr>
        <p:spPr>
          <a:xfrm>
            <a:off x="7247844" y="2377786"/>
            <a:ext cx="488272" cy="47051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7E0057D1-FEB3-4C26-913F-35200288099F}"/>
              </a:ext>
            </a:extLst>
          </p:cNvPr>
          <p:cNvSpPr/>
          <p:nvPr/>
        </p:nvSpPr>
        <p:spPr>
          <a:xfrm>
            <a:off x="8025413" y="3489272"/>
            <a:ext cx="488272" cy="47051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502EF1F7-7E4F-4049-955A-4BA1276676BD}"/>
              </a:ext>
            </a:extLst>
          </p:cNvPr>
          <p:cNvSpPr/>
          <p:nvPr/>
        </p:nvSpPr>
        <p:spPr>
          <a:xfrm>
            <a:off x="8257713" y="3724530"/>
            <a:ext cx="488272" cy="470517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AAEED8FF-98BA-4FEF-9BD7-9E5898DD40A0}"/>
              </a:ext>
            </a:extLst>
          </p:cNvPr>
          <p:cNvSpPr/>
          <p:nvPr/>
        </p:nvSpPr>
        <p:spPr>
          <a:xfrm>
            <a:off x="6852863" y="4991753"/>
            <a:ext cx="488272" cy="47051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5A4F9652-5620-4EE4-9239-1D1C3FFF11F2}"/>
              </a:ext>
            </a:extLst>
          </p:cNvPr>
          <p:cNvSpPr/>
          <p:nvPr/>
        </p:nvSpPr>
        <p:spPr>
          <a:xfrm>
            <a:off x="7085163" y="5227011"/>
            <a:ext cx="488272" cy="47051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91647" y="2109639"/>
            <a:ext cx="26715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1. </a:t>
            </a:r>
            <a:r>
              <a:rPr lang="ko-KR" altLang="en-US" sz="2400" b="1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기획 의도</a:t>
            </a:r>
            <a:endParaRPr lang="en-US" altLang="ko-KR" sz="2400" b="1" dirty="0" smtClean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문제 의식</a:t>
            </a:r>
            <a:r>
              <a:rPr lang="en-US" altLang="ko-KR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해결책 제시</a:t>
            </a:r>
            <a:endParaRPr lang="ko-KR" altLang="en-US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67614" y="3456383"/>
            <a:ext cx="28716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2. </a:t>
            </a:r>
            <a:r>
              <a:rPr lang="ko-KR" altLang="en-US" sz="2400" b="1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서비스 소개</a:t>
            </a:r>
            <a:endParaRPr lang="en-US" altLang="ko-KR" sz="2400" b="1" dirty="0" smtClean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핵심 기능</a:t>
            </a:r>
            <a:r>
              <a:rPr lang="en-US" altLang="ko-KR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, </a:t>
            </a:r>
            <a:r>
              <a:rPr lang="en-US" altLang="ko-KR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UX Draft</a:t>
            </a:r>
            <a:endParaRPr lang="ko-KR" altLang="en-US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60108" y="4958865"/>
            <a:ext cx="33540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3. </a:t>
            </a:r>
            <a:r>
              <a:rPr lang="ko-KR" altLang="en-US" sz="2400" b="1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향후 계획</a:t>
            </a:r>
            <a:endParaRPr lang="en-US" altLang="ko-KR" sz="2400" b="1" dirty="0" smtClean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사용 </a:t>
            </a:r>
            <a:r>
              <a:rPr lang="ko-KR" altLang="en-US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기술</a:t>
            </a:r>
            <a:r>
              <a:rPr lang="en-US" altLang="ko-KR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구현 범위</a:t>
            </a:r>
            <a:r>
              <a:rPr lang="en-US" altLang="ko-KR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업무 분담</a:t>
            </a:r>
            <a:endParaRPr lang="ko-KR" altLang="en-US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0636" y="312819"/>
            <a:ext cx="55130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 smtClean="0">
                <a:solidFill>
                  <a:schemeClr val="bg1"/>
                </a:solidFill>
                <a:latin typeface="BrushScript BT" pitchFamily="2" charset="0"/>
              </a:rPr>
              <a:t> </a:t>
            </a:r>
            <a:r>
              <a:rPr lang="en-US" altLang="ko-KR" sz="5400" dirty="0" smtClean="0">
                <a:solidFill>
                  <a:schemeClr val="bg1"/>
                </a:solidFill>
                <a:latin typeface="BrushScript BT" pitchFamily="2" charset="0"/>
              </a:rPr>
              <a:t>Presentation Flow</a:t>
            </a:r>
            <a:endParaRPr lang="ko-KR" altLang="en-US" sz="6600" dirty="0">
              <a:solidFill>
                <a:schemeClr val="bg1"/>
              </a:solidFill>
              <a:latin typeface="BrushScript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70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.unsplash.com/photo-1504640381437-3e7e37b039a1?ixlib=rb-0.3.5&amp;ixid=eyJhcHBfaWQiOjEyMDd9&amp;s=6cfe9018b152bf485b8447ec8ea5d814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398B2130-921A-498F-846A-16A3DB65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40E7BDF-E859-4D10-957F-E7693A79E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xmlns="" id="{F062EA16-42A1-43F0-B898-265E68DC4FA6}"/>
              </a:ext>
            </a:extLst>
          </p:cNvPr>
          <p:cNvSpPr/>
          <p:nvPr/>
        </p:nvSpPr>
        <p:spPr>
          <a:xfrm rot="5400000" flipH="1">
            <a:off x="3410606" y="-2605375"/>
            <a:ext cx="573890" cy="7395099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xmlns="" id="{A7EFF5E9-0808-4F7E-B595-969362A9FCFB}"/>
              </a:ext>
            </a:extLst>
          </p:cNvPr>
          <p:cNvSpPr/>
          <p:nvPr/>
        </p:nvSpPr>
        <p:spPr>
          <a:xfrm rot="16200000" flipH="1">
            <a:off x="9506606" y="-1879149"/>
            <a:ext cx="573890" cy="4796900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5317" y="1502230"/>
            <a:ext cx="7912355" cy="5290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4166" y="1668953"/>
            <a:ext cx="1941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Hip-</a:t>
            </a:r>
            <a:r>
              <a:rPr lang="en-US" altLang="ko-KR" sz="3200" dirty="0" err="1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Drobe</a:t>
            </a:r>
            <a:endParaRPr lang="ko-KR" altLang="en-US" sz="3200" dirty="0">
              <a:ln>
                <a:solidFill>
                  <a:schemeClr val="tx1"/>
                </a:solidFill>
              </a:ln>
              <a:latin typeface="BrushScript BT" pitchFamily="2" charset="0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="" xmlns:lc="http://schemas.openxmlformats.org/drawingml/2006/lockedCanvas" xmlns:a16="http://schemas.microsoft.com/office/drawing/2014/main" id="{B128FE18-766E-476B-8EF6-A0C3907F1972}"/>
              </a:ext>
            </a:extLst>
          </p:cNvPr>
          <p:cNvGrpSpPr/>
          <p:nvPr/>
        </p:nvGrpSpPr>
        <p:grpSpPr>
          <a:xfrm>
            <a:off x="6274245" y="2310508"/>
            <a:ext cx="1567543" cy="1877437"/>
            <a:chOff x="7558897" y="2029508"/>
            <a:chExt cx="1567543" cy="1877437"/>
          </a:xfrm>
        </p:grpSpPr>
        <p:sp>
          <p:nvSpPr>
            <p:cNvPr id="149" name="TextBox 90"/>
            <p:cNvSpPr txBox="1"/>
            <p:nvPr/>
          </p:nvSpPr>
          <p:spPr>
            <a:xfrm>
              <a:off x="7558897" y="2029508"/>
              <a:ext cx="1567543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altLang="ko-KR" sz="1400" b="1" dirty="0"/>
            </a:p>
            <a:p>
              <a:pPr algn="r"/>
              <a:r>
                <a:rPr lang="ko-KR" altLang="en-US" sz="1400" b="1" dirty="0"/>
                <a:t>현재 날씨</a:t>
              </a:r>
              <a:endParaRPr lang="en-US" altLang="ko-KR" sz="1400" b="1" dirty="0"/>
            </a:p>
            <a:p>
              <a:pPr algn="r"/>
              <a:r>
                <a:rPr lang="en-US" altLang="ko-KR" sz="900" b="1" dirty="0"/>
                <a:t>-1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~ 14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</a:t>
              </a:r>
            </a:p>
            <a:p>
              <a:pPr algn="r"/>
              <a:endParaRPr lang="en-US" altLang="ko-KR" sz="1400" b="1" dirty="0"/>
            </a:p>
            <a:p>
              <a:pPr algn="r"/>
              <a:endParaRPr lang="en-US" altLang="ko-KR" sz="1400" b="1" dirty="0"/>
            </a:p>
            <a:p>
              <a:pPr algn="r"/>
              <a:endParaRPr lang="en-US" altLang="ko-KR" sz="1400" b="1" dirty="0"/>
            </a:p>
            <a:p>
              <a:pPr algn="r"/>
              <a:r>
                <a:rPr lang="ko-KR" altLang="en-US" sz="1400" b="1" dirty="0"/>
                <a:t>내일 날씨</a:t>
              </a:r>
              <a:endParaRPr lang="en-US" altLang="ko-KR" sz="1400" b="1" dirty="0"/>
            </a:p>
            <a:p>
              <a:pPr algn="r"/>
              <a:r>
                <a:rPr lang="en-US" altLang="ko-KR" sz="900" b="1" dirty="0"/>
                <a:t>4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~ 16</a:t>
              </a:r>
              <a:r>
                <a:rPr lang="ko-KR" altLang="en-US" sz="900" b="1" dirty="0"/>
                <a:t>도</a:t>
              </a:r>
              <a:endParaRPr lang="en-US" altLang="ko-KR" sz="900" b="1" dirty="0"/>
            </a:p>
            <a:p>
              <a:pPr algn="r"/>
              <a:endParaRPr lang="en-US" altLang="ko-KR" sz="1400" b="1" dirty="0"/>
            </a:p>
          </p:txBody>
        </p:sp>
        <p:pic>
          <p:nvPicPr>
            <p:cNvPr id="150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7768" y="2288534"/>
              <a:ext cx="294543" cy="294543"/>
            </a:xfrm>
            <a:prstGeom prst="rect">
              <a:avLst/>
            </a:prstGeom>
          </p:spPr>
        </p:pic>
        <p:pic>
          <p:nvPicPr>
            <p:cNvPr id="151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881264" y="3264365"/>
              <a:ext cx="286526" cy="286526"/>
            </a:xfrm>
            <a:prstGeom prst="rect">
              <a:avLst/>
            </a:prstGeom>
          </p:spPr>
        </p:pic>
      </p:grpSp>
      <p:cxnSp>
        <p:nvCxnSpPr>
          <p:cNvPr id="152" name="Straight Connector 11"/>
          <p:cNvCxnSpPr/>
          <p:nvPr/>
        </p:nvCxnSpPr>
        <p:spPr>
          <a:xfrm>
            <a:off x="65317" y="2247952"/>
            <a:ext cx="79123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7"/>
          <p:cNvSpPr txBox="1"/>
          <p:nvPr/>
        </p:nvSpPr>
        <p:spPr>
          <a:xfrm>
            <a:off x="4817086" y="1548605"/>
            <a:ext cx="314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100" b="1" i="1" dirty="0">
                <a:latin typeface="+mj-ea"/>
                <a:ea typeface="+mj-ea"/>
              </a:rPr>
              <a:t>불광동 바보형</a:t>
            </a:r>
            <a:r>
              <a:rPr lang="ko-KR" altLang="en-US" sz="800" b="1" dirty="0">
                <a:latin typeface="+mj-ea"/>
                <a:ea typeface="+mj-ea"/>
              </a:rPr>
              <a:t>님</a:t>
            </a:r>
            <a:r>
              <a:rPr lang="ko-KR" altLang="en-US" sz="1100" b="1" dirty="0">
                <a:latin typeface="+mj-ea"/>
                <a:ea typeface="+mj-ea"/>
              </a:rPr>
              <a:t> </a:t>
            </a:r>
            <a:r>
              <a:rPr lang="en-US" altLang="ko-KR" sz="1100" b="1" dirty="0">
                <a:latin typeface="+mj-ea"/>
                <a:ea typeface="+mj-ea"/>
              </a:rPr>
              <a:t>(</a:t>
            </a:r>
            <a:r>
              <a:rPr lang="ko-KR" altLang="en-US" sz="1100" b="1" dirty="0">
                <a:latin typeface="+mj-ea"/>
                <a:ea typeface="+mj-ea"/>
              </a:rPr>
              <a:t>내 옷장 </a:t>
            </a:r>
            <a:r>
              <a:rPr lang="en-US" altLang="ko-KR" sz="1100" b="1" dirty="0">
                <a:latin typeface="+mj-ea"/>
                <a:ea typeface="+mj-ea"/>
              </a:rPr>
              <a:t>73ea, 230</a:t>
            </a:r>
            <a:r>
              <a:rPr lang="ko-KR" altLang="en-US" sz="1100" b="1" dirty="0">
                <a:latin typeface="+mj-ea"/>
                <a:ea typeface="+mj-ea"/>
              </a:rPr>
              <a:t>위</a:t>
            </a:r>
            <a:r>
              <a:rPr lang="en-US" altLang="ko-KR" sz="1100" b="1" dirty="0">
                <a:latin typeface="+mj-ea"/>
                <a:ea typeface="+mj-ea"/>
              </a:rPr>
              <a:t>)</a:t>
            </a:r>
            <a:endParaRPr lang="ko-KR" altLang="en-US" sz="1100" b="1" dirty="0">
              <a:latin typeface="+mj-ea"/>
              <a:ea typeface="+mj-ea"/>
            </a:endParaRPr>
          </a:p>
        </p:txBody>
      </p:sp>
      <p:sp>
        <p:nvSpPr>
          <p:cNvPr id="58" name="TextBox 16"/>
          <p:cNvSpPr txBox="1"/>
          <p:nvPr/>
        </p:nvSpPr>
        <p:spPr>
          <a:xfrm>
            <a:off x="195403" y="4033524"/>
            <a:ext cx="187454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ko-KR" altLang="en-US" sz="1400" b="1" dirty="0">
                <a:solidFill>
                  <a:srgbClr val="00B0F0"/>
                </a:solidFill>
                <a:latin typeface="맑은 고딕" panose="020B0503020000020004" pitchFamily="50" charset="-127"/>
              </a:rPr>
              <a:t>내 옷장 가기</a:t>
            </a:r>
            <a:endParaRPr lang="en-US" altLang="ko-KR" sz="1400" b="1" dirty="0">
              <a:solidFill>
                <a:srgbClr val="00B0F0"/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나만의 옷장에 옷을 등록하고 매일매일 인사이트를</a:t>
            </a:r>
            <a:r>
              <a:rPr lang="en-US" altLang="ko-KR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 algn="r"/>
            <a:r>
              <a:rPr lang="ko-KR" altLang="en-US" sz="1400" b="1" dirty="0" smtClean="0">
                <a:latin typeface="맑은 고딕" panose="020B0503020000020004" pitchFamily="50" charset="-127"/>
              </a:rPr>
              <a:t>인기유저 </a:t>
            </a:r>
            <a:r>
              <a:rPr lang="ko-KR" altLang="en-US" sz="1400" b="1" dirty="0">
                <a:latin typeface="맑은 고딕" panose="020B0503020000020004" pitchFamily="50" charset="-127"/>
              </a:rPr>
              <a:t>둘러보기</a:t>
            </a:r>
            <a:endParaRPr lang="en-US" altLang="ko-KR" sz="1400" b="1" dirty="0"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err="1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패잘알들의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활동이 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궁금하다면</a:t>
            </a:r>
            <a:endParaRPr lang="en-US" altLang="ko-KR" sz="800" b="1" dirty="0" smtClean="0">
              <a:solidFill>
                <a:prstClr val="white">
                  <a:lumMod val="75000"/>
                </a:prstClr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이곳으로</a:t>
            </a:r>
            <a:r>
              <a:rPr lang="en-US" altLang="ko-KR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/>
            <a:r>
              <a:rPr lang="ko-KR" altLang="en-US" sz="1400" b="1" dirty="0">
                <a:latin typeface="+mj-ea"/>
                <a:ea typeface="+mj-ea"/>
              </a:rPr>
              <a:t>패션 타임라인</a:t>
            </a:r>
            <a:endParaRPr lang="en-US" altLang="ko-KR" sz="1400" b="1" dirty="0">
              <a:latin typeface="+mj-ea"/>
              <a:ea typeface="+mj-ea"/>
            </a:endParaRPr>
          </a:p>
          <a:p>
            <a:pPr algn="r"/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사용자들이 포스팅한 핏팅 조합들을 확인해보세요</a:t>
            </a:r>
            <a:endParaRPr lang="en-US" altLang="ko-KR" sz="8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TextBox 65"/>
          <p:cNvSpPr txBox="1"/>
          <p:nvPr/>
        </p:nvSpPr>
        <p:spPr>
          <a:xfrm>
            <a:off x="829251" y="3437385"/>
            <a:ext cx="115129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1" i="1" u="sng" dirty="0"/>
              <a:t>불광동 바보형</a:t>
            </a:r>
            <a:endParaRPr lang="en-US" altLang="ko-KR" sz="1100" b="1" i="1" u="sng" dirty="0"/>
          </a:p>
          <a:p>
            <a:r>
              <a:rPr lang="en-US" altLang="ko-KR" sz="800" dirty="0"/>
              <a:t>7LV, </a:t>
            </a:r>
            <a:r>
              <a:rPr lang="ko-KR" altLang="en-US" sz="800" dirty="0"/>
              <a:t>옷</a:t>
            </a:r>
            <a:r>
              <a:rPr lang="en-US" altLang="ko-KR" sz="800" dirty="0"/>
              <a:t>(73), </a:t>
            </a:r>
            <a:r>
              <a:rPr lang="ko-KR" altLang="en-US" sz="800" dirty="0"/>
              <a:t>뱃지</a:t>
            </a:r>
            <a:r>
              <a:rPr lang="en-US" altLang="ko-KR" sz="800" dirty="0"/>
              <a:t>(12</a:t>
            </a:r>
            <a:r>
              <a:rPr lang="en-US" altLang="ko-KR" sz="1050" dirty="0"/>
              <a:t>)</a:t>
            </a:r>
            <a:r>
              <a:rPr lang="ko-KR" altLang="en-US" sz="1050" dirty="0"/>
              <a:t>  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  <p:pic>
        <p:nvPicPr>
          <p:cNvPr id="60" name="Pictur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8" y="3363024"/>
            <a:ext cx="558347" cy="558917"/>
          </a:xfrm>
          <a:prstGeom prst="rect">
            <a:avLst/>
          </a:prstGeom>
        </p:spPr>
      </p:pic>
      <p:sp>
        <p:nvSpPr>
          <p:cNvPr id="61" name="TextBox 20"/>
          <p:cNvSpPr txBox="1"/>
          <p:nvPr/>
        </p:nvSpPr>
        <p:spPr>
          <a:xfrm>
            <a:off x="327686" y="2471498"/>
            <a:ext cx="1591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latin typeface="+mn-ea"/>
              </a:rPr>
              <a:t>MY</a:t>
            </a:r>
            <a:r>
              <a:rPr lang="ko-KR" altLang="en-US" sz="1100" dirty="0" smtClean="0">
                <a:latin typeface="+mn-ea"/>
              </a:rPr>
              <a:t>옷장  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b="1" dirty="0" err="1" smtClean="0">
                <a:latin typeface="+mn-ea"/>
              </a:rPr>
              <a:t>코디하기</a:t>
            </a:r>
            <a:endParaRPr lang="en-US" altLang="ko-KR" sz="1100" b="1" dirty="0" smtClean="0">
              <a:latin typeface="+mn-ea"/>
            </a:endParaRPr>
          </a:p>
          <a:p>
            <a:r>
              <a:rPr lang="ko-KR" altLang="en-US" sz="1100" dirty="0" err="1" smtClean="0">
                <a:latin typeface="+mn-ea"/>
              </a:rPr>
              <a:t>히스토리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방명록</a:t>
            </a:r>
            <a:r>
              <a:rPr lang="en-US" altLang="ko-KR" sz="1100" dirty="0" smtClean="0">
                <a:latin typeface="+mn-ea"/>
              </a:rPr>
              <a:t>(3)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62" name="TextBox 20"/>
          <p:cNvSpPr txBox="1"/>
          <p:nvPr/>
        </p:nvSpPr>
        <p:spPr>
          <a:xfrm>
            <a:off x="2801814" y="1830535"/>
            <a:ext cx="2713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latin typeface="+mn-ea"/>
              </a:rPr>
              <a:t>HOME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|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err="1" smtClean="0">
                <a:latin typeface="+mn-ea"/>
              </a:rPr>
              <a:t>힙드로브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 err="1" smtClean="0">
                <a:latin typeface="+mn-ea"/>
              </a:rPr>
              <a:t>힙스</a:t>
            </a:r>
            <a:r>
              <a:rPr lang="ko-KR" altLang="en-US" sz="1100" dirty="0" err="1">
                <a:latin typeface="+mn-ea"/>
              </a:rPr>
              <a:t>탯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 err="1" smtClean="0">
                <a:latin typeface="+mn-ea"/>
              </a:rPr>
              <a:t>입는다그</a:t>
            </a:r>
            <a:r>
              <a:rPr lang="ko-KR" altLang="en-US" sz="1100" dirty="0" err="1">
                <a:latin typeface="+mn-ea"/>
              </a:rPr>
              <a:t>램</a:t>
            </a:r>
            <a:r>
              <a:rPr lang="ko-KR" altLang="en-US" sz="1100" dirty="0" smtClean="0">
                <a:latin typeface="+mn-ea"/>
              </a:rPr>
              <a:t> </a:t>
            </a:r>
            <a:endParaRPr lang="ko-KR" altLang="en-US" sz="1100" dirty="0">
              <a:latin typeface="+mn-ea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="" xmlns:lc="http://schemas.openxmlformats.org/drawingml/2006/lockedCanvas" xmlns:a16="http://schemas.microsoft.com/office/drawing/2014/main" id="{9E58CFF0-27AE-4864-A726-E89B7CE9F1D1}"/>
              </a:ext>
            </a:extLst>
          </p:cNvPr>
          <p:cNvGrpSpPr/>
          <p:nvPr/>
        </p:nvGrpSpPr>
        <p:grpSpPr>
          <a:xfrm>
            <a:off x="2072942" y="1823563"/>
            <a:ext cx="5338597" cy="4856207"/>
            <a:chOff x="2853714" y="1769609"/>
            <a:chExt cx="5338597" cy="4856207"/>
          </a:xfrm>
        </p:grpSpPr>
        <p:pic>
          <p:nvPicPr>
            <p:cNvPr id="98" name="Picture 6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2911" y="3393801"/>
              <a:ext cx="740070" cy="986192"/>
            </a:xfrm>
            <a:prstGeom prst="rect">
              <a:avLst/>
            </a:prstGeom>
          </p:spPr>
        </p:pic>
        <p:sp>
          <p:nvSpPr>
            <p:cNvPr id="99" name="Rounded Rectangle 1"/>
            <p:cNvSpPr/>
            <p:nvPr/>
          </p:nvSpPr>
          <p:spPr>
            <a:xfrm>
              <a:off x="2946399" y="2413816"/>
              <a:ext cx="4165601" cy="4212000"/>
            </a:xfrm>
            <a:prstGeom prst="roundRect">
              <a:avLst>
                <a:gd name="adj" fmla="val 1889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00" name="Straight Connector 11"/>
            <p:cNvCxnSpPr/>
            <p:nvPr/>
          </p:nvCxnSpPr>
          <p:spPr>
            <a:xfrm>
              <a:off x="2859319" y="2307381"/>
              <a:ext cx="4252682" cy="3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51"/>
            <p:cNvSpPr/>
            <p:nvPr/>
          </p:nvSpPr>
          <p:spPr>
            <a:xfrm>
              <a:off x="4244948" y="2741814"/>
              <a:ext cx="439170" cy="45282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2" name="Rectangle 52"/>
            <p:cNvSpPr/>
            <p:nvPr/>
          </p:nvSpPr>
          <p:spPr>
            <a:xfrm>
              <a:off x="4085738" y="3438294"/>
              <a:ext cx="866910" cy="88918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3" name="Rectangle 53"/>
            <p:cNvSpPr/>
            <p:nvPr/>
          </p:nvSpPr>
          <p:spPr>
            <a:xfrm>
              <a:off x="4129369" y="4613210"/>
              <a:ext cx="758272" cy="126199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4" name="Rectangle 54"/>
            <p:cNvSpPr/>
            <p:nvPr/>
          </p:nvSpPr>
          <p:spPr>
            <a:xfrm>
              <a:off x="5042163" y="3078156"/>
              <a:ext cx="396785" cy="65894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5" name="Rectangle 55"/>
            <p:cNvSpPr/>
            <p:nvPr/>
          </p:nvSpPr>
          <p:spPr>
            <a:xfrm>
              <a:off x="5787307" y="3338292"/>
              <a:ext cx="1048927" cy="268383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6" name="Rectangle 56"/>
            <p:cNvSpPr/>
            <p:nvPr/>
          </p:nvSpPr>
          <p:spPr>
            <a:xfrm>
              <a:off x="4262380" y="6007302"/>
              <a:ext cx="494635" cy="52443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7" name="Rectangle 57"/>
            <p:cNvSpPr/>
            <p:nvPr/>
          </p:nvSpPr>
          <p:spPr>
            <a:xfrm>
              <a:off x="3605337" y="4534035"/>
              <a:ext cx="351454" cy="34418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8" name="TextBox 59"/>
            <p:cNvSpPr txBox="1"/>
            <p:nvPr/>
          </p:nvSpPr>
          <p:spPr>
            <a:xfrm>
              <a:off x="4209183" y="2480798"/>
              <a:ext cx="5131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머리</a:t>
              </a:r>
            </a:p>
          </p:txBody>
        </p:sp>
        <p:sp>
          <p:nvSpPr>
            <p:cNvPr id="109" name="TextBox 60"/>
            <p:cNvSpPr txBox="1"/>
            <p:nvPr/>
          </p:nvSpPr>
          <p:spPr>
            <a:xfrm>
              <a:off x="4981456" y="2824586"/>
              <a:ext cx="5131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목</a:t>
              </a:r>
            </a:p>
          </p:txBody>
        </p:sp>
        <p:sp>
          <p:nvSpPr>
            <p:cNvPr id="110" name="TextBox 61"/>
            <p:cNvSpPr txBox="1"/>
            <p:nvPr/>
          </p:nvSpPr>
          <p:spPr>
            <a:xfrm>
              <a:off x="4975835" y="4287814"/>
              <a:ext cx="5131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왼손</a:t>
              </a:r>
            </a:p>
          </p:txBody>
        </p:sp>
        <p:sp>
          <p:nvSpPr>
            <p:cNvPr id="111" name="TextBox 62"/>
            <p:cNvSpPr txBox="1"/>
            <p:nvPr/>
          </p:nvSpPr>
          <p:spPr>
            <a:xfrm>
              <a:off x="3450886" y="4289232"/>
              <a:ext cx="6596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오른손</a:t>
              </a:r>
            </a:p>
          </p:txBody>
        </p:sp>
        <p:sp>
          <p:nvSpPr>
            <p:cNvPr id="112" name="TextBox 63"/>
            <p:cNvSpPr txBox="1"/>
            <p:nvPr/>
          </p:nvSpPr>
          <p:spPr>
            <a:xfrm>
              <a:off x="4230127" y="3235205"/>
              <a:ext cx="5131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상의</a:t>
              </a:r>
            </a:p>
          </p:txBody>
        </p:sp>
        <p:sp>
          <p:nvSpPr>
            <p:cNvPr id="113" name="TextBox 64"/>
            <p:cNvSpPr txBox="1"/>
            <p:nvPr/>
          </p:nvSpPr>
          <p:spPr>
            <a:xfrm>
              <a:off x="4191594" y="4391772"/>
              <a:ext cx="6639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하의 </a:t>
              </a:r>
              <a:r>
                <a:rPr lang="en-US" altLang="ko-KR" sz="1000" dirty="0"/>
                <a:t>I</a:t>
              </a:r>
              <a:endParaRPr lang="ko-KR" altLang="en-US" sz="1000" dirty="0"/>
            </a:p>
          </p:txBody>
        </p:sp>
        <p:sp>
          <p:nvSpPr>
            <p:cNvPr id="114" name="TextBox 65"/>
            <p:cNvSpPr txBox="1"/>
            <p:nvPr/>
          </p:nvSpPr>
          <p:spPr>
            <a:xfrm>
              <a:off x="3800622" y="6121465"/>
              <a:ext cx="5131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신발</a:t>
              </a:r>
            </a:p>
          </p:txBody>
        </p:sp>
        <p:sp>
          <p:nvSpPr>
            <p:cNvPr id="115" name="TextBox 66"/>
            <p:cNvSpPr txBox="1"/>
            <p:nvPr/>
          </p:nvSpPr>
          <p:spPr>
            <a:xfrm>
              <a:off x="5689684" y="3040570"/>
              <a:ext cx="8699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외투</a:t>
              </a:r>
              <a:r>
                <a:rPr lang="en-US" altLang="ko-KR" sz="1000" dirty="0"/>
                <a:t>(outer)</a:t>
              </a:r>
              <a:endParaRPr lang="ko-KR" altLang="en-US" sz="1000" dirty="0"/>
            </a:p>
          </p:txBody>
        </p:sp>
        <p:sp>
          <p:nvSpPr>
            <p:cNvPr id="116" name="Rectangle 67"/>
            <p:cNvSpPr/>
            <p:nvPr/>
          </p:nvSpPr>
          <p:spPr>
            <a:xfrm>
              <a:off x="5035869" y="5833736"/>
              <a:ext cx="423863" cy="41344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7" name="TextBox 68"/>
            <p:cNvSpPr txBox="1"/>
            <p:nvPr/>
          </p:nvSpPr>
          <p:spPr>
            <a:xfrm>
              <a:off x="4975835" y="5603080"/>
              <a:ext cx="5131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양말</a:t>
              </a:r>
            </a:p>
          </p:txBody>
        </p:sp>
        <p:pic>
          <p:nvPicPr>
            <p:cNvPr id="118" name="Picture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7552" y="3497947"/>
              <a:ext cx="961022" cy="1280623"/>
            </a:xfrm>
            <a:prstGeom prst="rect">
              <a:avLst/>
            </a:prstGeom>
          </p:spPr>
        </p:pic>
        <p:sp>
          <p:nvSpPr>
            <p:cNvPr id="119" name="Rectangle 72"/>
            <p:cNvSpPr/>
            <p:nvPr/>
          </p:nvSpPr>
          <p:spPr>
            <a:xfrm>
              <a:off x="3419243" y="5060204"/>
              <a:ext cx="539981" cy="81969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0" name="TextBox 73"/>
            <p:cNvSpPr txBox="1"/>
            <p:nvPr/>
          </p:nvSpPr>
          <p:spPr>
            <a:xfrm>
              <a:off x="2853714" y="5344170"/>
              <a:ext cx="659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하의 </a:t>
              </a:r>
              <a:r>
                <a:rPr lang="en-US" altLang="ko-KR" sz="1000" dirty="0"/>
                <a:t>II</a:t>
              </a:r>
              <a:endParaRPr lang="ko-KR" altLang="en-US" sz="1000" dirty="0"/>
            </a:p>
          </p:txBody>
        </p:sp>
        <p:sp>
          <p:nvSpPr>
            <p:cNvPr id="121" name="Rectangle 82"/>
            <p:cNvSpPr/>
            <p:nvPr/>
          </p:nvSpPr>
          <p:spPr>
            <a:xfrm>
              <a:off x="3266510" y="3434778"/>
              <a:ext cx="697134" cy="86321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2" name="TextBox 83"/>
            <p:cNvSpPr txBox="1"/>
            <p:nvPr/>
          </p:nvSpPr>
          <p:spPr>
            <a:xfrm>
              <a:off x="3267285" y="3201803"/>
              <a:ext cx="7596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/>
                <a:t>상의 </a:t>
              </a:r>
              <a:r>
                <a:rPr lang="en-US" altLang="ko-KR" sz="1000" dirty="0"/>
                <a:t>II</a:t>
              </a:r>
              <a:endParaRPr lang="ko-KR" altLang="en-US" sz="1000" dirty="0"/>
            </a:p>
          </p:txBody>
        </p:sp>
        <p:sp>
          <p:nvSpPr>
            <p:cNvPr id="123" name="Rectangle 86"/>
            <p:cNvSpPr/>
            <p:nvPr/>
          </p:nvSpPr>
          <p:spPr>
            <a:xfrm>
              <a:off x="5050490" y="4534035"/>
              <a:ext cx="351454" cy="34418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4" name="TextBox 2"/>
            <p:cNvSpPr txBox="1"/>
            <p:nvPr/>
          </p:nvSpPr>
          <p:spPr>
            <a:xfrm>
              <a:off x="5748375" y="6274907"/>
              <a:ext cx="11777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/>
                <a:t>저장하기</a:t>
              </a:r>
            </a:p>
          </p:txBody>
        </p:sp>
        <p:pic>
          <p:nvPicPr>
            <p:cNvPr id="125" name="Picture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294" y="4665726"/>
              <a:ext cx="842858" cy="1150987"/>
            </a:xfrm>
            <a:prstGeom prst="rect">
              <a:avLst/>
            </a:prstGeom>
          </p:spPr>
        </p:pic>
        <p:pic>
          <p:nvPicPr>
            <p:cNvPr id="126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7768" y="2288534"/>
              <a:ext cx="294543" cy="294543"/>
            </a:xfrm>
            <a:prstGeom prst="rect">
              <a:avLst/>
            </a:prstGeom>
          </p:spPr>
        </p:pic>
        <p:pic>
          <p:nvPicPr>
            <p:cNvPr id="127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881264" y="3264365"/>
              <a:ext cx="286526" cy="286526"/>
            </a:xfrm>
            <a:prstGeom prst="rect">
              <a:avLst/>
            </a:prstGeom>
          </p:spPr>
        </p:pic>
        <p:sp>
          <p:nvSpPr>
            <p:cNvPr id="128" name="Rounded Rectangle 92"/>
            <p:cNvSpPr/>
            <p:nvPr/>
          </p:nvSpPr>
          <p:spPr>
            <a:xfrm>
              <a:off x="3001130" y="2474488"/>
              <a:ext cx="1070183" cy="23557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dirty="0"/>
                <a:t>배경 선택</a:t>
              </a:r>
            </a:p>
          </p:txBody>
        </p:sp>
        <p:sp>
          <p:nvSpPr>
            <p:cNvPr id="129" name="Rounded Rectangle 7"/>
            <p:cNvSpPr/>
            <p:nvPr/>
          </p:nvSpPr>
          <p:spPr>
            <a:xfrm>
              <a:off x="3180263" y="1769609"/>
              <a:ext cx="4967821" cy="3988199"/>
            </a:xfrm>
            <a:prstGeom prst="roundRect">
              <a:avLst>
                <a:gd name="adj" fmla="val 1157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30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2818" y="2626918"/>
              <a:ext cx="1971304" cy="1992387"/>
            </a:xfrm>
            <a:prstGeom prst="rect">
              <a:avLst/>
            </a:prstGeom>
          </p:spPr>
        </p:pic>
        <p:sp>
          <p:nvSpPr>
            <p:cNvPr id="131" name="직사각형 130"/>
            <p:cNvSpPr/>
            <p:nvPr/>
          </p:nvSpPr>
          <p:spPr>
            <a:xfrm>
              <a:off x="3560177" y="2003499"/>
              <a:ext cx="4321087" cy="38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chemeClr val="bg1"/>
                  </a:solidFill>
                </a:rPr>
                <a:t>제목을 입력하세요</a:t>
              </a:r>
              <a:r>
                <a:rPr lang="en-US" altLang="ko-KR" sz="1400" dirty="0">
                  <a:solidFill>
                    <a:schemeClr val="bg1"/>
                  </a:solidFill>
                </a:rPr>
                <a:t>(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포스팅시</a:t>
              </a:r>
              <a:r>
                <a:rPr lang="ko-KR" altLang="en-US" sz="1400" dirty="0">
                  <a:solidFill>
                    <a:schemeClr val="bg1"/>
                  </a:solidFill>
                </a:rPr>
                <a:t> 필수</a:t>
              </a:r>
              <a:r>
                <a:rPr lang="en-US" altLang="ko-KR" sz="1400" dirty="0">
                  <a:solidFill>
                    <a:schemeClr val="bg1"/>
                  </a:solidFill>
                </a:rPr>
                <a:t>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5817519" y="2592275"/>
              <a:ext cx="1910813" cy="204571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포스팅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내용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3" name="Rounded Rectangle 94"/>
            <p:cNvSpPr/>
            <p:nvPr/>
          </p:nvSpPr>
          <p:spPr>
            <a:xfrm>
              <a:off x="5164239" y="5251155"/>
              <a:ext cx="1053095" cy="29277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 err="1"/>
                <a:t>포스팅</a:t>
              </a:r>
              <a:endParaRPr lang="ko-KR" altLang="en-US" sz="1200" b="1" dirty="0"/>
            </a:p>
          </p:txBody>
        </p:sp>
        <p:sp>
          <p:nvSpPr>
            <p:cNvPr id="134" name="Rounded Rectangle 95"/>
            <p:cNvSpPr/>
            <p:nvPr/>
          </p:nvSpPr>
          <p:spPr>
            <a:xfrm>
              <a:off x="6580259" y="5260975"/>
              <a:ext cx="1053095" cy="29277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/>
                <a:t>취소</a:t>
              </a:r>
            </a:p>
          </p:txBody>
        </p:sp>
        <p:sp>
          <p:nvSpPr>
            <p:cNvPr id="135" name="Rounded Rectangle 94"/>
            <p:cNvSpPr/>
            <p:nvPr/>
          </p:nvSpPr>
          <p:spPr>
            <a:xfrm>
              <a:off x="3694261" y="5260975"/>
              <a:ext cx="1053095" cy="29277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저장하기</a:t>
              </a:r>
            </a:p>
          </p:txBody>
        </p:sp>
        <p:sp>
          <p:nvSpPr>
            <p:cNvPr id="136" name="모서리가 둥근 사각형 설명선 135"/>
            <p:cNvSpPr/>
            <p:nvPr/>
          </p:nvSpPr>
          <p:spPr>
            <a:xfrm>
              <a:off x="5197321" y="4751356"/>
              <a:ext cx="1641734" cy="366542"/>
            </a:xfrm>
            <a:prstGeom prst="wedgeRoundRectCallou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>
                  <a:solidFill>
                    <a:schemeClr val="accent2"/>
                  </a:solidFill>
                </a:rPr>
                <a:t>포스팅으로 올리면</a:t>
              </a:r>
              <a:endParaRPr lang="en-US" altLang="ko-KR" sz="1000" dirty="0">
                <a:solidFill>
                  <a:schemeClr val="accent2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accent2"/>
                  </a:solidFill>
                </a:rPr>
                <a:t> 힙포인트가 무려 </a:t>
              </a:r>
              <a:r>
                <a:rPr lang="en-US" altLang="ko-KR" sz="1000" dirty="0">
                  <a:solidFill>
                    <a:schemeClr val="accent2"/>
                  </a:solidFill>
                </a:rPr>
                <a:t>50</a:t>
              </a:r>
              <a:r>
                <a:rPr lang="ko-KR" altLang="en-US" sz="1000" dirty="0">
                  <a:solidFill>
                    <a:schemeClr val="accent2"/>
                  </a:solidFill>
                </a:rPr>
                <a:t>점</a:t>
              </a:r>
              <a:r>
                <a:rPr lang="en-US" altLang="ko-KR" sz="1000" dirty="0">
                  <a:solidFill>
                    <a:schemeClr val="accent2"/>
                  </a:solidFill>
                </a:rPr>
                <a:t>!</a:t>
              </a:r>
              <a:endParaRPr lang="ko-KR" altLang="en-US" sz="1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687118" y="850163"/>
            <a:ext cx="6231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힙드로브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페이지 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– 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코디하기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(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저장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/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포스팅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)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434073" y="1309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12롯데마트행복Light" pitchFamily="18" charset="-127"/>
                <a:ea typeface="12롯데마트행복Light" pitchFamily="18" charset="-127"/>
              </a:rPr>
              <a:t>UX DRAFT</a:t>
            </a:r>
            <a:endParaRPr lang="ko-KR" altLang="en-US" sz="2000" dirty="0">
              <a:solidFill>
                <a:schemeClr val="bg1"/>
              </a:solidFill>
              <a:latin typeface="12롯데마트행복Light" pitchFamily="18" charset="-127"/>
              <a:ea typeface="12롯데마트행복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80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.unsplash.com/photo-1504640381437-3e7e37b039a1?ixlib=rb-0.3.5&amp;ixid=eyJhcHBfaWQiOjEyMDd9&amp;s=6cfe9018b152bf485b8447ec8ea5d814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398B2130-921A-498F-846A-16A3DB65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40E7BDF-E859-4D10-957F-E7693A79E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xmlns="" id="{F062EA16-42A1-43F0-B898-265E68DC4FA6}"/>
              </a:ext>
            </a:extLst>
          </p:cNvPr>
          <p:cNvSpPr/>
          <p:nvPr/>
        </p:nvSpPr>
        <p:spPr>
          <a:xfrm rot="5400000" flipH="1">
            <a:off x="3410606" y="-2605375"/>
            <a:ext cx="573890" cy="7395099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xmlns="" id="{A7EFF5E9-0808-4F7E-B595-969362A9FCFB}"/>
              </a:ext>
            </a:extLst>
          </p:cNvPr>
          <p:cNvSpPr/>
          <p:nvPr/>
        </p:nvSpPr>
        <p:spPr>
          <a:xfrm rot="16200000" flipH="1">
            <a:off x="9506606" y="-1879149"/>
            <a:ext cx="573890" cy="4796900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5317" y="1502230"/>
            <a:ext cx="7912355" cy="5290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4166" y="1668953"/>
            <a:ext cx="1941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Hip-</a:t>
            </a:r>
            <a:r>
              <a:rPr lang="en-US" altLang="ko-KR" sz="3200" dirty="0" err="1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Drobe</a:t>
            </a:r>
            <a:endParaRPr lang="ko-KR" altLang="en-US" sz="3200" dirty="0">
              <a:ln>
                <a:solidFill>
                  <a:schemeClr val="tx1"/>
                </a:solidFill>
              </a:ln>
              <a:latin typeface="BrushScript BT" pitchFamily="2" charset="0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="" xmlns:lc="http://schemas.openxmlformats.org/drawingml/2006/lockedCanvas" xmlns:a16="http://schemas.microsoft.com/office/drawing/2014/main" id="{B128FE18-766E-476B-8EF6-A0C3907F1972}"/>
              </a:ext>
            </a:extLst>
          </p:cNvPr>
          <p:cNvGrpSpPr/>
          <p:nvPr/>
        </p:nvGrpSpPr>
        <p:grpSpPr>
          <a:xfrm>
            <a:off x="6274245" y="2310508"/>
            <a:ext cx="1567543" cy="1877437"/>
            <a:chOff x="7558897" y="2029508"/>
            <a:chExt cx="1567543" cy="1877437"/>
          </a:xfrm>
        </p:grpSpPr>
        <p:sp>
          <p:nvSpPr>
            <p:cNvPr id="149" name="TextBox 90"/>
            <p:cNvSpPr txBox="1"/>
            <p:nvPr/>
          </p:nvSpPr>
          <p:spPr>
            <a:xfrm>
              <a:off x="7558897" y="2029508"/>
              <a:ext cx="1567543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altLang="ko-KR" sz="1400" b="1" dirty="0"/>
            </a:p>
            <a:p>
              <a:pPr algn="r"/>
              <a:r>
                <a:rPr lang="ko-KR" altLang="en-US" sz="1400" b="1" dirty="0"/>
                <a:t>현재 날씨</a:t>
              </a:r>
              <a:endParaRPr lang="en-US" altLang="ko-KR" sz="1400" b="1" dirty="0"/>
            </a:p>
            <a:p>
              <a:pPr algn="r"/>
              <a:r>
                <a:rPr lang="en-US" altLang="ko-KR" sz="900" b="1" dirty="0"/>
                <a:t>-1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~ 14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</a:t>
              </a:r>
            </a:p>
            <a:p>
              <a:pPr algn="r"/>
              <a:endParaRPr lang="en-US" altLang="ko-KR" sz="1400" b="1" dirty="0"/>
            </a:p>
            <a:p>
              <a:pPr algn="r"/>
              <a:endParaRPr lang="en-US" altLang="ko-KR" sz="1400" b="1" dirty="0"/>
            </a:p>
            <a:p>
              <a:pPr algn="r"/>
              <a:endParaRPr lang="en-US" altLang="ko-KR" sz="1400" b="1" dirty="0"/>
            </a:p>
            <a:p>
              <a:pPr algn="r"/>
              <a:r>
                <a:rPr lang="ko-KR" altLang="en-US" sz="1400" b="1" dirty="0"/>
                <a:t>내일 날씨</a:t>
              </a:r>
              <a:endParaRPr lang="en-US" altLang="ko-KR" sz="1400" b="1" dirty="0"/>
            </a:p>
            <a:p>
              <a:pPr algn="r"/>
              <a:r>
                <a:rPr lang="en-US" altLang="ko-KR" sz="900" b="1" dirty="0"/>
                <a:t>4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~ 16</a:t>
              </a:r>
              <a:r>
                <a:rPr lang="ko-KR" altLang="en-US" sz="900" b="1" dirty="0"/>
                <a:t>도</a:t>
              </a:r>
              <a:endParaRPr lang="en-US" altLang="ko-KR" sz="900" b="1" dirty="0"/>
            </a:p>
            <a:p>
              <a:pPr algn="r"/>
              <a:endParaRPr lang="en-US" altLang="ko-KR" sz="1400" b="1" dirty="0"/>
            </a:p>
          </p:txBody>
        </p:sp>
        <p:pic>
          <p:nvPicPr>
            <p:cNvPr id="150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7768" y="2288534"/>
              <a:ext cx="294543" cy="294543"/>
            </a:xfrm>
            <a:prstGeom prst="rect">
              <a:avLst/>
            </a:prstGeom>
          </p:spPr>
        </p:pic>
        <p:pic>
          <p:nvPicPr>
            <p:cNvPr id="151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881264" y="3264365"/>
              <a:ext cx="286526" cy="286526"/>
            </a:xfrm>
            <a:prstGeom prst="rect">
              <a:avLst/>
            </a:prstGeom>
          </p:spPr>
        </p:pic>
      </p:grpSp>
      <p:cxnSp>
        <p:nvCxnSpPr>
          <p:cNvPr id="152" name="Straight Connector 11"/>
          <p:cNvCxnSpPr/>
          <p:nvPr/>
        </p:nvCxnSpPr>
        <p:spPr>
          <a:xfrm>
            <a:off x="65317" y="2247952"/>
            <a:ext cx="79123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7"/>
          <p:cNvSpPr txBox="1"/>
          <p:nvPr/>
        </p:nvSpPr>
        <p:spPr>
          <a:xfrm>
            <a:off x="4817086" y="1548605"/>
            <a:ext cx="314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100" b="1" i="1" dirty="0">
                <a:latin typeface="+mj-ea"/>
                <a:ea typeface="+mj-ea"/>
              </a:rPr>
              <a:t>불광동 바보형</a:t>
            </a:r>
            <a:r>
              <a:rPr lang="ko-KR" altLang="en-US" sz="800" b="1" dirty="0">
                <a:latin typeface="+mj-ea"/>
                <a:ea typeface="+mj-ea"/>
              </a:rPr>
              <a:t>님</a:t>
            </a:r>
            <a:r>
              <a:rPr lang="ko-KR" altLang="en-US" sz="1100" b="1" dirty="0">
                <a:latin typeface="+mj-ea"/>
                <a:ea typeface="+mj-ea"/>
              </a:rPr>
              <a:t> </a:t>
            </a:r>
            <a:r>
              <a:rPr lang="en-US" altLang="ko-KR" sz="1100" b="1" dirty="0">
                <a:latin typeface="+mj-ea"/>
                <a:ea typeface="+mj-ea"/>
              </a:rPr>
              <a:t>(</a:t>
            </a:r>
            <a:r>
              <a:rPr lang="ko-KR" altLang="en-US" sz="1100" b="1" dirty="0">
                <a:latin typeface="+mj-ea"/>
                <a:ea typeface="+mj-ea"/>
              </a:rPr>
              <a:t>내 옷장 </a:t>
            </a:r>
            <a:r>
              <a:rPr lang="en-US" altLang="ko-KR" sz="1100" b="1" dirty="0">
                <a:latin typeface="+mj-ea"/>
                <a:ea typeface="+mj-ea"/>
              </a:rPr>
              <a:t>73ea, 230</a:t>
            </a:r>
            <a:r>
              <a:rPr lang="ko-KR" altLang="en-US" sz="1100" b="1" dirty="0">
                <a:latin typeface="+mj-ea"/>
                <a:ea typeface="+mj-ea"/>
              </a:rPr>
              <a:t>위</a:t>
            </a:r>
            <a:r>
              <a:rPr lang="en-US" altLang="ko-KR" sz="1100" b="1" dirty="0">
                <a:latin typeface="+mj-ea"/>
                <a:ea typeface="+mj-ea"/>
              </a:rPr>
              <a:t>)</a:t>
            </a:r>
            <a:endParaRPr lang="ko-KR" altLang="en-US" sz="1100" b="1" dirty="0">
              <a:latin typeface="+mj-ea"/>
              <a:ea typeface="+mj-ea"/>
            </a:endParaRPr>
          </a:p>
        </p:txBody>
      </p:sp>
      <p:sp>
        <p:nvSpPr>
          <p:cNvPr id="58" name="TextBox 16"/>
          <p:cNvSpPr txBox="1"/>
          <p:nvPr/>
        </p:nvSpPr>
        <p:spPr>
          <a:xfrm>
            <a:off x="195403" y="4033524"/>
            <a:ext cx="187454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ko-KR" altLang="en-US" sz="1400" b="1" dirty="0">
                <a:solidFill>
                  <a:srgbClr val="00B0F0"/>
                </a:solidFill>
                <a:latin typeface="맑은 고딕" panose="020B0503020000020004" pitchFamily="50" charset="-127"/>
              </a:rPr>
              <a:t>내 옷장 가기</a:t>
            </a:r>
            <a:endParaRPr lang="en-US" altLang="ko-KR" sz="1400" b="1" dirty="0">
              <a:solidFill>
                <a:srgbClr val="00B0F0"/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나만의 옷장에 옷을 등록하고 매일매일 인사이트를</a:t>
            </a:r>
            <a:r>
              <a:rPr lang="en-US" altLang="ko-KR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 algn="r"/>
            <a:r>
              <a:rPr lang="ko-KR" altLang="en-US" sz="1400" b="1" dirty="0" smtClean="0">
                <a:latin typeface="맑은 고딕" panose="020B0503020000020004" pitchFamily="50" charset="-127"/>
              </a:rPr>
              <a:t>인기유저 </a:t>
            </a:r>
            <a:r>
              <a:rPr lang="ko-KR" altLang="en-US" sz="1400" b="1" dirty="0">
                <a:latin typeface="맑은 고딕" panose="020B0503020000020004" pitchFamily="50" charset="-127"/>
              </a:rPr>
              <a:t>둘러보기</a:t>
            </a:r>
            <a:endParaRPr lang="en-US" altLang="ko-KR" sz="1400" b="1" dirty="0"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err="1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패잘알들의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활동이 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궁금하다면</a:t>
            </a:r>
            <a:endParaRPr lang="en-US" altLang="ko-KR" sz="800" b="1" dirty="0" smtClean="0">
              <a:solidFill>
                <a:prstClr val="white">
                  <a:lumMod val="75000"/>
                </a:prstClr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이곳으로</a:t>
            </a:r>
            <a:r>
              <a:rPr lang="en-US" altLang="ko-KR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/>
            <a:r>
              <a:rPr lang="ko-KR" altLang="en-US" sz="1400" b="1" dirty="0">
                <a:latin typeface="+mj-ea"/>
                <a:ea typeface="+mj-ea"/>
              </a:rPr>
              <a:t>패션 타임라인</a:t>
            </a:r>
            <a:endParaRPr lang="en-US" altLang="ko-KR" sz="1400" b="1" dirty="0">
              <a:latin typeface="+mj-ea"/>
              <a:ea typeface="+mj-ea"/>
            </a:endParaRPr>
          </a:p>
          <a:p>
            <a:pPr algn="r"/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사용자들이 포스팅한 핏팅 조합들을 확인해보세요</a:t>
            </a:r>
            <a:endParaRPr lang="en-US" altLang="ko-KR" sz="8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TextBox 65"/>
          <p:cNvSpPr txBox="1"/>
          <p:nvPr/>
        </p:nvSpPr>
        <p:spPr>
          <a:xfrm>
            <a:off x="829251" y="3437385"/>
            <a:ext cx="115129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1" i="1" u="sng" dirty="0"/>
              <a:t>불광동 바보형</a:t>
            </a:r>
            <a:endParaRPr lang="en-US" altLang="ko-KR" sz="1100" b="1" i="1" u="sng" dirty="0"/>
          </a:p>
          <a:p>
            <a:r>
              <a:rPr lang="en-US" altLang="ko-KR" sz="800" dirty="0"/>
              <a:t>7LV, </a:t>
            </a:r>
            <a:r>
              <a:rPr lang="ko-KR" altLang="en-US" sz="800" dirty="0"/>
              <a:t>옷</a:t>
            </a:r>
            <a:r>
              <a:rPr lang="en-US" altLang="ko-KR" sz="800" dirty="0"/>
              <a:t>(73), </a:t>
            </a:r>
            <a:r>
              <a:rPr lang="ko-KR" altLang="en-US" sz="800" dirty="0"/>
              <a:t>뱃지</a:t>
            </a:r>
            <a:r>
              <a:rPr lang="en-US" altLang="ko-KR" sz="800" dirty="0"/>
              <a:t>(12</a:t>
            </a:r>
            <a:r>
              <a:rPr lang="en-US" altLang="ko-KR" sz="1050" dirty="0"/>
              <a:t>)</a:t>
            </a:r>
            <a:r>
              <a:rPr lang="ko-KR" altLang="en-US" sz="1050" dirty="0"/>
              <a:t>  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  <p:pic>
        <p:nvPicPr>
          <p:cNvPr id="60" name="Pictur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8" y="3363024"/>
            <a:ext cx="558347" cy="558917"/>
          </a:xfrm>
          <a:prstGeom prst="rect">
            <a:avLst/>
          </a:prstGeom>
        </p:spPr>
      </p:pic>
      <p:sp>
        <p:nvSpPr>
          <p:cNvPr id="61" name="TextBox 20"/>
          <p:cNvSpPr txBox="1"/>
          <p:nvPr/>
        </p:nvSpPr>
        <p:spPr>
          <a:xfrm>
            <a:off x="327686" y="2471498"/>
            <a:ext cx="1591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latin typeface="+mn-ea"/>
              </a:rPr>
              <a:t>MY</a:t>
            </a:r>
            <a:r>
              <a:rPr lang="ko-KR" altLang="en-US" sz="1100" dirty="0" smtClean="0">
                <a:latin typeface="+mn-ea"/>
              </a:rPr>
              <a:t>옷장  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err="1" smtClean="0">
                <a:latin typeface="+mn-ea"/>
              </a:rPr>
              <a:t>코디하기</a:t>
            </a:r>
            <a:endParaRPr lang="en-US" altLang="ko-KR" sz="1100" dirty="0" smtClean="0">
              <a:latin typeface="+mn-ea"/>
            </a:endParaRPr>
          </a:p>
          <a:p>
            <a:r>
              <a:rPr lang="ko-KR" altLang="en-US" sz="1100" b="1" dirty="0" err="1" smtClean="0">
                <a:latin typeface="+mn-ea"/>
              </a:rPr>
              <a:t>히스토리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방명록</a:t>
            </a:r>
            <a:r>
              <a:rPr lang="en-US" altLang="ko-KR" sz="1100" dirty="0" smtClean="0">
                <a:latin typeface="+mn-ea"/>
              </a:rPr>
              <a:t>(3)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62" name="TextBox 20"/>
          <p:cNvSpPr txBox="1"/>
          <p:nvPr/>
        </p:nvSpPr>
        <p:spPr>
          <a:xfrm>
            <a:off x="2801814" y="1830535"/>
            <a:ext cx="2713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latin typeface="+mn-ea"/>
              </a:rPr>
              <a:t>HOME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|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err="1" smtClean="0">
                <a:latin typeface="+mn-ea"/>
              </a:rPr>
              <a:t>힙드로브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 err="1" smtClean="0">
                <a:latin typeface="+mn-ea"/>
              </a:rPr>
              <a:t>힙스</a:t>
            </a:r>
            <a:r>
              <a:rPr lang="ko-KR" altLang="en-US" sz="1100" dirty="0" err="1">
                <a:latin typeface="+mn-ea"/>
              </a:rPr>
              <a:t>탯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 err="1" smtClean="0">
                <a:latin typeface="+mn-ea"/>
              </a:rPr>
              <a:t>입는다그</a:t>
            </a:r>
            <a:r>
              <a:rPr lang="ko-KR" altLang="en-US" sz="1100" dirty="0" err="1">
                <a:latin typeface="+mn-ea"/>
              </a:rPr>
              <a:t>램</a:t>
            </a:r>
            <a:r>
              <a:rPr lang="ko-KR" altLang="en-US" sz="1100" dirty="0" smtClean="0">
                <a:latin typeface="+mn-ea"/>
              </a:rPr>
              <a:t> 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63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7086" y="2410539"/>
            <a:ext cx="1781175" cy="1800225"/>
          </a:xfrm>
          <a:prstGeom prst="rect">
            <a:avLst/>
          </a:prstGeom>
        </p:spPr>
      </p:pic>
      <p:pic>
        <p:nvPicPr>
          <p:cNvPr id="6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8051" y="2410538"/>
            <a:ext cx="1781175" cy="1800225"/>
          </a:xfrm>
          <a:prstGeom prst="rect">
            <a:avLst/>
          </a:prstGeom>
        </p:spPr>
      </p:pic>
      <p:pic>
        <p:nvPicPr>
          <p:cNvPr id="6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7086" y="4667310"/>
            <a:ext cx="1781175" cy="1800225"/>
          </a:xfrm>
          <a:prstGeom prst="rect">
            <a:avLst/>
          </a:prstGeom>
        </p:spPr>
      </p:pic>
      <p:pic>
        <p:nvPicPr>
          <p:cNvPr id="6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8049" y="4667310"/>
            <a:ext cx="1781175" cy="1800225"/>
          </a:xfrm>
          <a:prstGeom prst="rect">
            <a:avLst/>
          </a:prstGeom>
        </p:spPr>
      </p:pic>
      <p:sp>
        <p:nvSpPr>
          <p:cNvPr id="67" name="TextBox 18"/>
          <p:cNvSpPr txBox="1"/>
          <p:nvPr/>
        </p:nvSpPr>
        <p:spPr>
          <a:xfrm>
            <a:off x="2594120" y="4198773"/>
            <a:ext cx="13095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ea"/>
              </a:rPr>
              <a:t>2019/11/15(</a:t>
            </a:r>
            <a:r>
              <a:rPr lang="ko-KR" altLang="en-US" sz="1000" dirty="0">
                <a:latin typeface="+mn-ea"/>
              </a:rPr>
              <a:t>금</a:t>
            </a:r>
            <a:r>
              <a:rPr lang="en-US" altLang="ko-KR" sz="1000" dirty="0">
                <a:latin typeface="+mn-ea"/>
              </a:rPr>
              <a:t>)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8" name="TextBox 49"/>
          <p:cNvSpPr txBox="1"/>
          <p:nvPr/>
        </p:nvSpPr>
        <p:spPr>
          <a:xfrm>
            <a:off x="4653880" y="4198064"/>
            <a:ext cx="13095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ea"/>
              </a:rPr>
              <a:t>2019/11/16(</a:t>
            </a:r>
            <a:r>
              <a:rPr lang="ko-KR" altLang="en-US" sz="1000" dirty="0">
                <a:latin typeface="+mn-ea"/>
              </a:rPr>
              <a:t>토</a:t>
            </a:r>
            <a:r>
              <a:rPr lang="en-US" altLang="ko-KR" sz="1000" dirty="0">
                <a:latin typeface="+mn-ea"/>
              </a:rPr>
              <a:t>)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529340" y="3537685"/>
            <a:ext cx="3718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데일리룩과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히스토리로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나누어서 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ko-KR" altLang="en-US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포스팅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기능 마련할 예정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26638" y="850163"/>
            <a:ext cx="428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힙드로브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페이지 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- 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히스토리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34073" y="1309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12롯데마트행복Light" pitchFamily="18" charset="-127"/>
                <a:ea typeface="12롯데마트행복Light" pitchFamily="18" charset="-127"/>
              </a:rPr>
              <a:t>UX DRAFT</a:t>
            </a:r>
            <a:endParaRPr lang="ko-KR" altLang="en-US" sz="2000" dirty="0">
              <a:solidFill>
                <a:schemeClr val="bg1"/>
              </a:solidFill>
              <a:latin typeface="12롯데마트행복Light" pitchFamily="18" charset="-127"/>
              <a:ea typeface="12롯데마트행복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807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.unsplash.com/photo-1504640381437-3e7e37b039a1?ixlib=rb-0.3.5&amp;ixid=eyJhcHBfaWQiOjEyMDd9&amp;s=6cfe9018b152bf485b8447ec8ea5d814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398B2130-921A-498F-846A-16A3DB65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40E7BDF-E859-4D10-957F-E7693A79E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xmlns="" id="{F062EA16-42A1-43F0-B898-265E68DC4FA6}"/>
              </a:ext>
            </a:extLst>
          </p:cNvPr>
          <p:cNvSpPr/>
          <p:nvPr/>
        </p:nvSpPr>
        <p:spPr>
          <a:xfrm rot="5400000" flipH="1">
            <a:off x="3410606" y="-2605375"/>
            <a:ext cx="573890" cy="7395099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xmlns="" id="{A7EFF5E9-0808-4F7E-B595-969362A9FCFB}"/>
              </a:ext>
            </a:extLst>
          </p:cNvPr>
          <p:cNvSpPr/>
          <p:nvPr/>
        </p:nvSpPr>
        <p:spPr>
          <a:xfrm rot="16200000" flipH="1">
            <a:off x="9506606" y="-1879149"/>
            <a:ext cx="573890" cy="4796900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5317" y="1502230"/>
            <a:ext cx="7912355" cy="5290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4166" y="1668953"/>
            <a:ext cx="1941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Hip-</a:t>
            </a:r>
            <a:r>
              <a:rPr lang="en-US" altLang="ko-KR" sz="3200" dirty="0" err="1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Drobe</a:t>
            </a:r>
            <a:endParaRPr lang="ko-KR" altLang="en-US" sz="3200" dirty="0">
              <a:ln>
                <a:solidFill>
                  <a:schemeClr val="tx1"/>
                </a:solidFill>
              </a:ln>
              <a:latin typeface="BrushScript BT" pitchFamily="2" charset="0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="" xmlns:lc="http://schemas.openxmlformats.org/drawingml/2006/lockedCanvas" xmlns:a16="http://schemas.microsoft.com/office/drawing/2014/main" id="{B128FE18-766E-476B-8EF6-A0C3907F1972}"/>
              </a:ext>
            </a:extLst>
          </p:cNvPr>
          <p:cNvGrpSpPr/>
          <p:nvPr/>
        </p:nvGrpSpPr>
        <p:grpSpPr>
          <a:xfrm>
            <a:off x="6274245" y="2310508"/>
            <a:ext cx="1567543" cy="1877437"/>
            <a:chOff x="7558897" y="2029508"/>
            <a:chExt cx="1567543" cy="1877437"/>
          </a:xfrm>
        </p:grpSpPr>
        <p:sp>
          <p:nvSpPr>
            <p:cNvPr id="149" name="TextBox 90"/>
            <p:cNvSpPr txBox="1"/>
            <p:nvPr/>
          </p:nvSpPr>
          <p:spPr>
            <a:xfrm>
              <a:off x="7558897" y="2029508"/>
              <a:ext cx="1567543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altLang="ko-KR" sz="1400" b="1" dirty="0"/>
            </a:p>
            <a:p>
              <a:pPr algn="r"/>
              <a:r>
                <a:rPr lang="ko-KR" altLang="en-US" sz="1400" b="1" dirty="0"/>
                <a:t>현재 날씨</a:t>
              </a:r>
              <a:endParaRPr lang="en-US" altLang="ko-KR" sz="1400" b="1" dirty="0"/>
            </a:p>
            <a:p>
              <a:pPr algn="r"/>
              <a:r>
                <a:rPr lang="en-US" altLang="ko-KR" sz="900" b="1" dirty="0"/>
                <a:t>-1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~ 14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</a:t>
              </a:r>
            </a:p>
            <a:p>
              <a:pPr algn="r"/>
              <a:endParaRPr lang="en-US" altLang="ko-KR" sz="1400" b="1" dirty="0"/>
            </a:p>
            <a:p>
              <a:pPr algn="r"/>
              <a:endParaRPr lang="en-US" altLang="ko-KR" sz="1400" b="1" dirty="0"/>
            </a:p>
            <a:p>
              <a:pPr algn="r"/>
              <a:endParaRPr lang="en-US" altLang="ko-KR" sz="1400" b="1" dirty="0"/>
            </a:p>
            <a:p>
              <a:pPr algn="r"/>
              <a:r>
                <a:rPr lang="ko-KR" altLang="en-US" sz="1400" b="1" dirty="0"/>
                <a:t>내일 날씨</a:t>
              </a:r>
              <a:endParaRPr lang="en-US" altLang="ko-KR" sz="1400" b="1" dirty="0"/>
            </a:p>
            <a:p>
              <a:pPr algn="r"/>
              <a:r>
                <a:rPr lang="en-US" altLang="ko-KR" sz="900" b="1" dirty="0"/>
                <a:t>4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~ 16</a:t>
              </a:r>
              <a:r>
                <a:rPr lang="ko-KR" altLang="en-US" sz="900" b="1" dirty="0"/>
                <a:t>도</a:t>
              </a:r>
              <a:endParaRPr lang="en-US" altLang="ko-KR" sz="900" b="1" dirty="0"/>
            </a:p>
            <a:p>
              <a:pPr algn="r"/>
              <a:endParaRPr lang="en-US" altLang="ko-KR" sz="1400" b="1" dirty="0"/>
            </a:p>
          </p:txBody>
        </p:sp>
        <p:pic>
          <p:nvPicPr>
            <p:cNvPr id="150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7768" y="2288534"/>
              <a:ext cx="294543" cy="294543"/>
            </a:xfrm>
            <a:prstGeom prst="rect">
              <a:avLst/>
            </a:prstGeom>
          </p:spPr>
        </p:pic>
        <p:pic>
          <p:nvPicPr>
            <p:cNvPr id="151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881264" y="3264365"/>
              <a:ext cx="286526" cy="286526"/>
            </a:xfrm>
            <a:prstGeom prst="rect">
              <a:avLst/>
            </a:prstGeom>
          </p:spPr>
        </p:pic>
      </p:grpSp>
      <p:cxnSp>
        <p:nvCxnSpPr>
          <p:cNvPr id="152" name="Straight Connector 11"/>
          <p:cNvCxnSpPr/>
          <p:nvPr/>
        </p:nvCxnSpPr>
        <p:spPr>
          <a:xfrm>
            <a:off x="65317" y="2247952"/>
            <a:ext cx="79123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7"/>
          <p:cNvSpPr txBox="1"/>
          <p:nvPr/>
        </p:nvSpPr>
        <p:spPr>
          <a:xfrm>
            <a:off x="4817086" y="1548605"/>
            <a:ext cx="314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100" b="1" i="1" dirty="0">
                <a:latin typeface="+mj-ea"/>
                <a:ea typeface="+mj-ea"/>
              </a:rPr>
              <a:t>불광동 바보형</a:t>
            </a:r>
            <a:r>
              <a:rPr lang="ko-KR" altLang="en-US" sz="800" b="1" dirty="0">
                <a:latin typeface="+mj-ea"/>
                <a:ea typeface="+mj-ea"/>
              </a:rPr>
              <a:t>님</a:t>
            </a:r>
            <a:r>
              <a:rPr lang="ko-KR" altLang="en-US" sz="1100" b="1" dirty="0">
                <a:latin typeface="+mj-ea"/>
                <a:ea typeface="+mj-ea"/>
              </a:rPr>
              <a:t> </a:t>
            </a:r>
            <a:r>
              <a:rPr lang="en-US" altLang="ko-KR" sz="1100" b="1" dirty="0">
                <a:latin typeface="+mj-ea"/>
                <a:ea typeface="+mj-ea"/>
              </a:rPr>
              <a:t>(</a:t>
            </a:r>
            <a:r>
              <a:rPr lang="ko-KR" altLang="en-US" sz="1100" b="1" dirty="0">
                <a:latin typeface="+mj-ea"/>
                <a:ea typeface="+mj-ea"/>
              </a:rPr>
              <a:t>내 옷장 </a:t>
            </a:r>
            <a:r>
              <a:rPr lang="en-US" altLang="ko-KR" sz="1100" b="1" dirty="0">
                <a:latin typeface="+mj-ea"/>
                <a:ea typeface="+mj-ea"/>
              </a:rPr>
              <a:t>73ea, 230</a:t>
            </a:r>
            <a:r>
              <a:rPr lang="ko-KR" altLang="en-US" sz="1100" b="1" dirty="0">
                <a:latin typeface="+mj-ea"/>
                <a:ea typeface="+mj-ea"/>
              </a:rPr>
              <a:t>위</a:t>
            </a:r>
            <a:r>
              <a:rPr lang="en-US" altLang="ko-KR" sz="1100" b="1" dirty="0">
                <a:latin typeface="+mj-ea"/>
                <a:ea typeface="+mj-ea"/>
              </a:rPr>
              <a:t>)</a:t>
            </a:r>
            <a:endParaRPr lang="ko-KR" altLang="en-US" sz="1100" b="1" dirty="0">
              <a:latin typeface="+mj-ea"/>
              <a:ea typeface="+mj-ea"/>
            </a:endParaRPr>
          </a:p>
        </p:txBody>
      </p:sp>
      <p:sp>
        <p:nvSpPr>
          <p:cNvPr id="58" name="TextBox 16"/>
          <p:cNvSpPr txBox="1"/>
          <p:nvPr/>
        </p:nvSpPr>
        <p:spPr>
          <a:xfrm>
            <a:off x="195403" y="4033524"/>
            <a:ext cx="187454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ko-KR" altLang="en-US" sz="1400" b="1" dirty="0">
                <a:solidFill>
                  <a:srgbClr val="00B0F0"/>
                </a:solidFill>
                <a:latin typeface="맑은 고딕" panose="020B0503020000020004" pitchFamily="50" charset="-127"/>
              </a:rPr>
              <a:t>내 옷장 가기</a:t>
            </a:r>
            <a:endParaRPr lang="en-US" altLang="ko-KR" sz="1400" b="1" dirty="0">
              <a:solidFill>
                <a:srgbClr val="00B0F0"/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나만의 옷장에 옷을 등록하고 매일매일 인사이트를</a:t>
            </a:r>
            <a:r>
              <a:rPr lang="en-US" altLang="ko-KR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 algn="r"/>
            <a:r>
              <a:rPr lang="ko-KR" altLang="en-US" sz="1400" b="1" dirty="0" smtClean="0">
                <a:latin typeface="맑은 고딕" panose="020B0503020000020004" pitchFamily="50" charset="-127"/>
              </a:rPr>
              <a:t>인기유저 </a:t>
            </a:r>
            <a:r>
              <a:rPr lang="ko-KR" altLang="en-US" sz="1400" b="1" dirty="0">
                <a:latin typeface="맑은 고딕" panose="020B0503020000020004" pitchFamily="50" charset="-127"/>
              </a:rPr>
              <a:t>둘러보기</a:t>
            </a:r>
            <a:endParaRPr lang="en-US" altLang="ko-KR" sz="1400" b="1" dirty="0"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err="1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패잘알들의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활동이 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궁금하다면</a:t>
            </a:r>
            <a:endParaRPr lang="en-US" altLang="ko-KR" sz="800" b="1" dirty="0" smtClean="0">
              <a:solidFill>
                <a:prstClr val="white">
                  <a:lumMod val="75000"/>
                </a:prstClr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이곳으로</a:t>
            </a:r>
            <a:r>
              <a:rPr lang="en-US" altLang="ko-KR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/>
            <a:r>
              <a:rPr lang="ko-KR" altLang="en-US" sz="1400" b="1" dirty="0">
                <a:latin typeface="+mj-ea"/>
                <a:ea typeface="+mj-ea"/>
              </a:rPr>
              <a:t>패션 타임라인</a:t>
            </a:r>
            <a:endParaRPr lang="en-US" altLang="ko-KR" sz="1400" b="1" dirty="0">
              <a:latin typeface="+mj-ea"/>
              <a:ea typeface="+mj-ea"/>
            </a:endParaRPr>
          </a:p>
          <a:p>
            <a:pPr algn="r"/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사용자들이 포스팅한 핏팅 조합들을 확인해보세요</a:t>
            </a:r>
            <a:endParaRPr lang="en-US" altLang="ko-KR" sz="8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TextBox 65"/>
          <p:cNvSpPr txBox="1"/>
          <p:nvPr/>
        </p:nvSpPr>
        <p:spPr>
          <a:xfrm>
            <a:off x="829251" y="3437385"/>
            <a:ext cx="115129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1" i="1" u="sng" dirty="0"/>
              <a:t>불광동 바보형</a:t>
            </a:r>
            <a:endParaRPr lang="en-US" altLang="ko-KR" sz="1100" b="1" i="1" u="sng" dirty="0"/>
          </a:p>
          <a:p>
            <a:r>
              <a:rPr lang="en-US" altLang="ko-KR" sz="800" dirty="0"/>
              <a:t>7LV, </a:t>
            </a:r>
            <a:r>
              <a:rPr lang="ko-KR" altLang="en-US" sz="800" dirty="0"/>
              <a:t>옷</a:t>
            </a:r>
            <a:r>
              <a:rPr lang="en-US" altLang="ko-KR" sz="800" dirty="0"/>
              <a:t>(73), </a:t>
            </a:r>
            <a:r>
              <a:rPr lang="ko-KR" altLang="en-US" sz="800" dirty="0"/>
              <a:t>뱃지</a:t>
            </a:r>
            <a:r>
              <a:rPr lang="en-US" altLang="ko-KR" sz="800" dirty="0"/>
              <a:t>(12</a:t>
            </a:r>
            <a:r>
              <a:rPr lang="en-US" altLang="ko-KR" sz="1050" dirty="0"/>
              <a:t>)</a:t>
            </a:r>
            <a:r>
              <a:rPr lang="ko-KR" altLang="en-US" sz="1050" dirty="0"/>
              <a:t>  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  <p:pic>
        <p:nvPicPr>
          <p:cNvPr id="60" name="Pictur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8" y="3363024"/>
            <a:ext cx="558347" cy="558917"/>
          </a:xfrm>
          <a:prstGeom prst="rect">
            <a:avLst/>
          </a:prstGeom>
        </p:spPr>
      </p:pic>
      <p:sp>
        <p:nvSpPr>
          <p:cNvPr id="61" name="TextBox 20"/>
          <p:cNvSpPr txBox="1"/>
          <p:nvPr/>
        </p:nvSpPr>
        <p:spPr>
          <a:xfrm>
            <a:off x="327686" y="2471498"/>
            <a:ext cx="1591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latin typeface="+mn-ea"/>
              </a:rPr>
              <a:t>MY</a:t>
            </a:r>
            <a:r>
              <a:rPr lang="ko-KR" altLang="en-US" sz="1100" dirty="0" smtClean="0">
                <a:latin typeface="+mn-ea"/>
              </a:rPr>
              <a:t>옷장  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err="1" smtClean="0">
                <a:latin typeface="+mn-ea"/>
              </a:rPr>
              <a:t>코디하기</a:t>
            </a:r>
            <a:endParaRPr lang="en-US" altLang="ko-KR" sz="1100" dirty="0" smtClean="0">
              <a:latin typeface="+mn-ea"/>
            </a:endParaRPr>
          </a:p>
          <a:p>
            <a:r>
              <a:rPr lang="ko-KR" altLang="en-US" sz="1100" dirty="0" err="1" smtClean="0">
                <a:latin typeface="+mn-ea"/>
              </a:rPr>
              <a:t>히스토리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방명록</a:t>
            </a:r>
            <a:r>
              <a:rPr lang="en-US" altLang="ko-KR" sz="1100" b="1" dirty="0" smtClean="0">
                <a:latin typeface="+mn-ea"/>
              </a:rPr>
              <a:t>(3)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62" name="TextBox 20"/>
          <p:cNvSpPr txBox="1"/>
          <p:nvPr/>
        </p:nvSpPr>
        <p:spPr>
          <a:xfrm>
            <a:off x="2801814" y="1830535"/>
            <a:ext cx="2713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latin typeface="+mn-ea"/>
              </a:rPr>
              <a:t>HOME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|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err="1" smtClean="0">
                <a:latin typeface="+mn-ea"/>
              </a:rPr>
              <a:t>힙드로브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 err="1" smtClean="0">
                <a:latin typeface="+mn-ea"/>
              </a:rPr>
              <a:t>힙스</a:t>
            </a:r>
            <a:r>
              <a:rPr lang="ko-KR" altLang="en-US" sz="1100" dirty="0" err="1">
                <a:latin typeface="+mn-ea"/>
              </a:rPr>
              <a:t>탯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 err="1" smtClean="0">
                <a:latin typeface="+mn-ea"/>
              </a:rPr>
              <a:t>입는다그</a:t>
            </a:r>
            <a:r>
              <a:rPr lang="ko-KR" altLang="en-US" sz="1100" dirty="0" err="1">
                <a:latin typeface="+mn-ea"/>
              </a:rPr>
              <a:t>램</a:t>
            </a:r>
            <a:r>
              <a:rPr lang="ko-KR" altLang="en-US" sz="1100" dirty="0" smtClean="0">
                <a:latin typeface="+mn-ea"/>
              </a:rPr>
              <a:t> </a:t>
            </a:r>
            <a:endParaRPr lang="ko-KR" altLang="en-US" sz="1100" dirty="0"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="" xmlns:lc="http://schemas.openxmlformats.org/drawingml/2006/lockedCanvas" xmlns:a16="http://schemas.microsoft.com/office/drawing/2014/main" id="{17C16DFC-972B-43BD-AA1F-A0FC6484F39E}"/>
              </a:ext>
            </a:extLst>
          </p:cNvPr>
          <p:cNvGrpSpPr/>
          <p:nvPr/>
        </p:nvGrpSpPr>
        <p:grpSpPr>
          <a:xfrm>
            <a:off x="2153115" y="2386785"/>
            <a:ext cx="4244601" cy="4250262"/>
            <a:chOff x="2844823" y="2481549"/>
            <a:chExt cx="4244601" cy="4250262"/>
          </a:xfrm>
        </p:grpSpPr>
        <p:sp>
          <p:nvSpPr>
            <p:cNvPr id="28" name="Rounded Rectangle 22"/>
            <p:cNvSpPr/>
            <p:nvPr/>
          </p:nvSpPr>
          <p:spPr>
            <a:xfrm>
              <a:off x="3755794" y="2719726"/>
              <a:ext cx="3166820" cy="1017598"/>
            </a:xfrm>
            <a:prstGeom prst="roundRect">
              <a:avLst>
                <a:gd name="adj" fmla="val 26899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9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182" y="2816896"/>
              <a:ext cx="482832" cy="483325"/>
            </a:xfrm>
            <a:prstGeom prst="rect">
              <a:avLst/>
            </a:prstGeom>
          </p:spPr>
        </p:pic>
        <p:sp>
          <p:nvSpPr>
            <p:cNvPr id="30" name="TextBox 1"/>
            <p:cNvSpPr txBox="1"/>
            <p:nvPr/>
          </p:nvSpPr>
          <p:spPr>
            <a:xfrm>
              <a:off x="2844823" y="3338634"/>
              <a:ext cx="9925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/>
                <a:t>역삼동 헤어핀</a:t>
              </a:r>
              <a:endParaRPr lang="en-US" altLang="ko-KR" sz="800" dirty="0"/>
            </a:p>
            <a:p>
              <a:pPr algn="ctr"/>
              <a:r>
                <a:rPr lang="en-US" altLang="ko-KR" sz="800" dirty="0"/>
                <a:t>1LV</a:t>
              </a:r>
              <a:endParaRPr lang="ko-KR" altLang="en-US" sz="800" dirty="0"/>
            </a:p>
          </p:txBody>
        </p:sp>
        <p:sp>
          <p:nvSpPr>
            <p:cNvPr id="31" name="TextBox 2"/>
            <p:cNvSpPr txBox="1"/>
            <p:nvPr/>
          </p:nvSpPr>
          <p:spPr>
            <a:xfrm>
              <a:off x="4035383" y="2794349"/>
              <a:ext cx="27663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>
                  <a:latin typeface="+mn-ea"/>
                </a:rPr>
                <a:t>님 </a:t>
              </a:r>
              <a:r>
                <a:rPr lang="en-US" altLang="ko-KR" sz="1000" dirty="0">
                  <a:latin typeface="+mn-ea"/>
                </a:rPr>
                <a:t>15</a:t>
              </a:r>
              <a:r>
                <a:rPr lang="ko-KR" altLang="en-US" sz="1000" dirty="0">
                  <a:latin typeface="+mn-ea"/>
                </a:rPr>
                <a:t>일 입으신 코디 너무 이뻐요</a:t>
              </a:r>
              <a:r>
                <a:rPr lang="en-US" altLang="ko-KR" sz="1000" dirty="0">
                  <a:latin typeface="+mn-ea"/>
                </a:rPr>
                <a:t>~</a:t>
              </a:r>
            </a:p>
            <a:p>
              <a:r>
                <a:rPr lang="ko-KR" altLang="en-US" sz="1000" dirty="0">
                  <a:latin typeface="+mn-ea"/>
                </a:rPr>
                <a:t>구경하다 갑니다</a:t>
              </a:r>
              <a:r>
                <a:rPr lang="en-US" altLang="ko-KR" sz="1000" dirty="0">
                  <a:latin typeface="+mn-ea"/>
                </a:rPr>
                <a:t>.</a:t>
              </a:r>
              <a:r>
                <a:rPr lang="ko-KR" altLang="en-US" sz="1000" dirty="0">
                  <a:latin typeface="+mn-ea"/>
                </a:rPr>
                <a:t> </a:t>
              </a:r>
            </a:p>
          </p:txBody>
        </p:sp>
        <p:sp>
          <p:nvSpPr>
            <p:cNvPr id="32" name="Rectangle 19"/>
            <p:cNvSpPr/>
            <p:nvPr/>
          </p:nvSpPr>
          <p:spPr>
            <a:xfrm>
              <a:off x="4035382" y="3759126"/>
              <a:ext cx="2766329" cy="110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불광동 바보형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감사합니다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~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21"/>
            <p:cNvSpPr txBox="1"/>
            <p:nvPr/>
          </p:nvSpPr>
          <p:spPr>
            <a:xfrm>
              <a:off x="5123208" y="2481549"/>
              <a:ext cx="194524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 dirty="0"/>
                <a:t>비공개로 전환 </a:t>
              </a:r>
              <a:r>
                <a:rPr lang="en-US" altLang="ko-KR" sz="800" dirty="0"/>
                <a:t>| </a:t>
              </a:r>
              <a:r>
                <a:rPr lang="ko-KR" altLang="en-US" sz="800" dirty="0"/>
                <a:t>삭제 </a:t>
              </a:r>
              <a:r>
                <a:rPr lang="en-US" altLang="ko-KR" sz="800" dirty="0"/>
                <a:t>| </a:t>
              </a:r>
              <a:r>
                <a:rPr lang="ko-KR" altLang="en-US" sz="800" dirty="0"/>
                <a:t>차단 </a:t>
              </a:r>
              <a:r>
                <a:rPr lang="en-US" altLang="ko-KR" sz="800" dirty="0"/>
                <a:t>| </a:t>
              </a:r>
              <a:r>
                <a:rPr lang="ko-KR" altLang="en-US" sz="800" dirty="0"/>
                <a:t>신고</a:t>
              </a:r>
            </a:p>
          </p:txBody>
        </p:sp>
        <p:sp>
          <p:nvSpPr>
            <p:cNvPr id="34" name="Rectangle 25"/>
            <p:cNvSpPr/>
            <p:nvPr/>
          </p:nvSpPr>
          <p:spPr>
            <a:xfrm>
              <a:off x="4035382" y="3906945"/>
              <a:ext cx="2766329" cy="1425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Rectangle 26"/>
            <p:cNvSpPr/>
            <p:nvPr/>
          </p:nvSpPr>
          <p:spPr>
            <a:xfrm>
              <a:off x="6545943" y="3906945"/>
              <a:ext cx="255768" cy="142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Rounded Rectangle 40"/>
            <p:cNvSpPr/>
            <p:nvPr/>
          </p:nvSpPr>
          <p:spPr>
            <a:xfrm>
              <a:off x="3776192" y="4514852"/>
              <a:ext cx="3166820" cy="1017598"/>
            </a:xfrm>
            <a:prstGeom prst="roundRect">
              <a:avLst>
                <a:gd name="adj" fmla="val 26899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7" name="Picture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3580" y="4612022"/>
              <a:ext cx="482832" cy="483325"/>
            </a:xfrm>
            <a:prstGeom prst="rect">
              <a:avLst/>
            </a:prstGeom>
          </p:spPr>
        </p:pic>
        <p:sp>
          <p:nvSpPr>
            <p:cNvPr id="38" name="TextBox 42"/>
            <p:cNvSpPr txBox="1"/>
            <p:nvPr/>
          </p:nvSpPr>
          <p:spPr>
            <a:xfrm>
              <a:off x="2865221" y="5133760"/>
              <a:ext cx="9925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/>
                <a:t>역삼동 헤어핀</a:t>
              </a:r>
              <a:endParaRPr lang="en-US" altLang="ko-KR" sz="800" dirty="0"/>
            </a:p>
            <a:p>
              <a:pPr algn="ctr"/>
              <a:r>
                <a:rPr lang="en-US" altLang="ko-KR" sz="800" dirty="0"/>
                <a:t>1LV</a:t>
              </a:r>
              <a:endParaRPr lang="ko-KR" altLang="en-US" sz="800" dirty="0"/>
            </a:p>
          </p:txBody>
        </p:sp>
        <p:sp>
          <p:nvSpPr>
            <p:cNvPr id="39" name="TextBox 43"/>
            <p:cNvSpPr txBox="1"/>
            <p:nvPr/>
          </p:nvSpPr>
          <p:spPr>
            <a:xfrm>
              <a:off x="4055781" y="4633017"/>
              <a:ext cx="27663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>
                  <a:latin typeface="+mn-ea"/>
                </a:rPr>
                <a:t>랭킹 보고 놀러 왔어요</a:t>
              </a:r>
              <a:r>
                <a:rPr lang="en-US" altLang="ko-KR" sz="1000" dirty="0">
                  <a:latin typeface="+mn-ea"/>
                </a:rPr>
                <a:t>!.</a:t>
              </a:r>
              <a:r>
                <a:rPr lang="ko-KR" altLang="en-US" sz="1000" dirty="0">
                  <a:latin typeface="+mn-ea"/>
                </a:rPr>
                <a:t> </a:t>
              </a:r>
            </a:p>
          </p:txBody>
        </p:sp>
        <p:sp>
          <p:nvSpPr>
            <p:cNvPr id="40" name="TextBox 45"/>
            <p:cNvSpPr txBox="1"/>
            <p:nvPr/>
          </p:nvSpPr>
          <p:spPr>
            <a:xfrm>
              <a:off x="5143606" y="4276675"/>
              <a:ext cx="194524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 dirty="0"/>
                <a:t>비공개로 전환 </a:t>
              </a:r>
              <a:r>
                <a:rPr lang="en-US" altLang="ko-KR" sz="800" dirty="0"/>
                <a:t>| </a:t>
              </a:r>
              <a:r>
                <a:rPr lang="ko-KR" altLang="en-US" sz="800" dirty="0"/>
                <a:t>삭제 </a:t>
              </a:r>
              <a:r>
                <a:rPr lang="en-US" altLang="ko-KR" sz="800" dirty="0"/>
                <a:t>| </a:t>
              </a:r>
              <a:r>
                <a:rPr lang="ko-KR" altLang="en-US" sz="800" dirty="0"/>
                <a:t>차단 </a:t>
              </a:r>
              <a:r>
                <a:rPr lang="en-US" altLang="ko-KR" sz="800" dirty="0"/>
                <a:t>| </a:t>
              </a:r>
              <a:r>
                <a:rPr lang="ko-KR" altLang="en-US" sz="800" dirty="0"/>
                <a:t>신고</a:t>
              </a:r>
            </a:p>
          </p:txBody>
        </p:sp>
        <p:sp>
          <p:nvSpPr>
            <p:cNvPr id="41" name="Rectangle 46"/>
            <p:cNvSpPr/>
            <p:nvPr/>
          </p:nvSpPr>
          <p:spPr>
            <a:xfrm>
              <a:off x="4055780" y="5585959"/>
              <a:ext cx="2766329" cy="1425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Rectangle 47"/>
            <p:cNvSpPr/>
            <p:nvPr/>
          </p:nvSpPr>
          <p:spPr>
            <a:xfrm>
              <a:off x="6566341" y="5585959"/>
              <a:ext cx="255768" cy="142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Rounded Rectangle 48"/>
            <p:cNvSpPr/>
            <p:nvPr/>
          </p:nvSpPr>
          <p:spPr>
            <a:xfrm>
              <a:off x="3776765" y="6165830"/>
              <a:ext cx="3166820" cy="559955"/>
            </a:xfrm>
            <a:prstGeom prst="roundRect">
              <a:avLst>
                <a:gd name="adj" fmla="val 26899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44" name="Picture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153" y="6248486"/>
              <a:ext cx="482832" cy="483325"/>
            </a:xfrm>
            <a:prstGeom prst="rect">
              <a:avLst/>
            </a:prstGeom>
          </p:spPr>
        </p:pic>
        <p:sp>
          <p:nvSpPr>
            <p:cNvPr id="45" name="TextBox 52"/>
            <p:cNvSpPr txBox="1"/>
            <p:nvPr/>
          </p:nvSpPr>
          <p:spPr>
            <a:xfrm>
              <a:off x="4085382" y="6240453"/>
              <a:ext cx="27663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>
                  <a:latin typeface="+mn-ea"/>
                </a:rPr>
                <a:t>옷 많으시네요</a:t>
              </a:r>
            </a:p>
          </p:txBody>
        </p:sp>
        <p:sp>
          <p:nvSpPr>
            <p:cNvPr id="46" name="TextBox 54"/>
            <p:cNvSpPr txBox="1"/>
            <p:nvPr/>
          </p:nvSpPr>
          <p:spPr>
            <a:xfrm>
              <a:off x="5144179" y="5927653"/>
              <a:ext cx="194524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 dirty="0"/>
                <a:t>비공개로 전환 </a:t>
              </a:r>
              <a:r>
                <a:rPr lang="en-US" altLang="ko-KR" sz="800" dirty="0"/>
                <a:t>| </a:t>
              </a:r>
              <a:r>
                <a:rPr lang="ko-KR" altLang="en-US" sz="800" dirty="0"/>
                <a:t>삭제 </a:t>
              </a:r>
              <a:r>
                <a:rPr lang="en-US" altLang="ko-KR" sz="800" dirty="0"/>
                <a:t>| </a:t>
              </a:r>
              <a:r>
                <a:rPr lang="ko-KR" altLang="en-US" sz="800" dirty="0"/>
                <a:t>차단 </a:t>
              </a:r>
              <a:r>
                <a:rPr lang="en-US" altLang="ko-KR" sz="800" dirty="0"/>
                <a:t>| </a:t>
              </a:r>
              <a:r>
                <a:rPr lang="ko-KR" altLang="en-US" sz="800" dirty="0"/>
                <a:t>신고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926638" y="850163"/>
            <a:ext cx="428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힙드로브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페이지 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- 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방명록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434073" y="1309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12롯데마트행복Light" pitchFamily="18" charset="-127"/>
                <a:ea typeface="12롯데마트행복Light" pitchFamily="18" charset="-127"/>
              </a:rPr>
              <a:t>UX DRAFT</a:t>
            </a:r>
            <a:endParaRPr lang="ko-KR" altLang="en-US" sz="2000" dirty="0">
              <a:solidFill>
                <a:schemeClr val="bg1"/>
              </a:solidFill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44860" y="3247129"/>
            <a:ext cx="3718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발전 가능성 </a:t>
            </a:r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: 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쇼핑몰 관계자나 패션 </a:t>
            </a:r>
            <a:r>
              <a:rPr lang="ko-KR" altLang="en-US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인플루엔서들이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잠재 고객과 소통할 수 있는 창구의 기능을 할 수 있다</a:t>
            </a:r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29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.unsplash.com/photo-1504640381437-3e7e37b039a1?ixlib=rb-0.3.5&amp;ixid=eyJhcHBfaWQiOjEyMDd9&amp;s=6cfe9018b152bf485b8447ec8ea5d814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398B2130-921A-498F-846A-16A3DB65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40E7BDF-E859-4D10-957F-E7693A79E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xmlns="" id="{F062EA16-42A1-43F0-B898-265E68DC4FA6}"/>
              </a:ext>
            </a:extLst>
          </p:cNvPr>
          <p:cNvSpPr/>
          <p:nvPr/>
        </p:nvSpPr>
        <p:spPr>
          <a:xfrm rot="5400000" flipH="1">
            <a:off x="3410606" y="-2605375"/>
            <a:ext cx="573890" cy="7395099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xmlns="" id="{A7EFF5E9-0808-4F7E-B595-969362A9FCFB}"/>
              </a:ext>
            </a:extLst>
          </p:cNvPr>
          <p:cNvSpPr/>
          <p:nvPr/>
        </p:nvSpPr>
        <p:spPr>
          <a:xfrm rot="16200000" flipH="1">
            <a:off x="9506606" y="-1879149"/>
            <a:ext cx="573890" cy="4796900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99358" y="850163"/>
            <a:ext cx="428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힙스</a:t>
            </a:r>
            <a:r>
              <a:rPr lang="ko-KR" altLang="en-US" sz="24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탯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페이지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317" y="1511561"/>
            <a:ext cx="7912355" cy="5290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4166" y="1668953"/>
            <a:ext cx="1941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Hip-</a:t>
            </a:r>
            <a:r>
              <a:rPr lang="en-US" altLang="ko-KR" sz="3200" dirty="0" err="1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Drobe</a:t>
            </a:r>
            <a:endParaRPr lang="ko-KR" altLang="en-US" sz="3200" dirty="0">
              <a:ln>
                <a:solidFill>
                  <a:schemeClr val="tx1"/>
                </a:solidFill>
              </a:ln>
              <a:latin typeface="BrushScript BT" pitchFamily="2" charset="0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="" xmlns:lc="http://schemas.openxmlformats.org/drawingml/2006/lockedCanvas" xmlns:a16="http://schemas.microsoft.com/office/drawing/2014/main" id="{B128FE18-766E-476B-8EF6-A0C3907F1972}"/>
              </a:ext>
            </a:extLst>
          </p:cNvPr>
          <p:cNvGrpSpPr/>
          <p:nvPr/>
        </p:nvGrpSpPr>
        <p:grpSpPr>
          <a:xfrm>
            <a:off x="6274245" y="2310508"/>
            <a:ext cx="1567543" cy="1877437"/>
            <a:chOff x="7558897" y="2029508"/>
            <a:chExt cx="1567543" cy="1877437"/>
          </a:xfrm>
        </p:grpSpPr>
        <p:sp>
          <p:nvSpPr>
            <p:cNvPr id="149" name="TextBox 90"/>
            <p:cNvSpPr txBox="1"/>
            <p:nvPr/>
          </p:nvSpPr>
          <p:spPr>
            <a:xfrm>
              <a:off x="7558897" y="2029508"/>
              <a:ext cx="1567543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altLang="ko-KR" sz="1400" b="1" dirty="0"/>
            </a:p>
            <a:p>
              <a:pPr algn="r"/>
              <a:r>
                <a:rPr lang="ko-KR" altLang="en-US" sz="1400" b="1" dirty="0"/>
                <a:t>현재 날씨</a:t>
              </a:r>
              <a:endParaRPr lang="en-US" altLang="ko-KR" sz="1400" b="1" dirty="0"/>
            </a:p>
            <a:p>
              <a:pPr algn="r"/>
              <a:r>
                <a:rPr lang="en-US" altLang="ko-KR" sz="900" b="1" dirty="0"/>
                <a:t>-1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~ 14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</a:t>
              </a:r>
            </a:p>
            <a:p>
              <a:pPr algn="r"/>
              <a:endParaRPr lang="en-US" altLang="ko-KR" sz="1400" b="1" dirty="0"/>
            </a:p>
            <a:p>
              <a:pPr algn="r"/>
              <a:endParaRPr lang="en-US" altLang="ko-KR" sz="1400" b="1" dirty="0"/>
            </a:p>
            <a:p>
              <a:pPr algn="r"/>
              <a:endParaRPr lang="en-US" altLang="ko-KR" sz="1400" b="1" dirty="0"/>
            </a:p>
            <a:p>
              <a:pPr algn="r"/>
              <a:r>
                <a:rPr lang="ko-KR" altLang="en-US" sz="1400" b="1" dirty="0"/>
                <a:t>내일 날씨</a:t>
              </a:r>
              <a:endParaRPr lang="en-US" altLang="ko-KR" sz="1400" b="1" dirty="0"/>
            </a:p>
            <a:p>
              <a:pPr algn="r"/>
              <a:r>
                <a:rPr lang="en-US" altLang="ko-KR" sz="900" b="1" dirty="0"/>
                <a:t>4</a:t>
              </a:r>
              <a:r>
                <a:rPr lang="ko-KR" altLang="en-US" sz="900" b="1" dirty="0"/>
                <a:t>도</a:t>
              </a:r>
              <a:r>
                <a:rPr lang="en-US" altLang="ko-KR" sz="900" b="1" dirty="0"/>
                <a:t> ~ 16</a:t>
              </a:r>
              <a:r>
                <a:rPr lang="ko-KR" altLang="en-US" sz="900" b="1" dirty="0"/>
                <a:t>도</a:t>
              </a:r>
              <a:endParaRPr lang="en-US" altLang="ko-KR" sz="900" b="1" dirty="0"/>
            </a:p>
            <a:p>
              <a:pPr algn="r"/>
              <a:endParaRPr lang="en-US" altLang="ko-KR" sz="1400" b="1" dirty="0"/>
            </a:p>
          </p:txBody>
        </p:sp>
        <p:pic>
          <p:nvPicPr>
            <p:cNvPr id="150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7768" y="2288534"/>
              <a:ext cx="294543" cy="294543"/>
            </a:xfrm>
            <a:prstGeom prst="rect">
              <a:avLst/>
            </a:prstGeom>
          </p:spPr>
        </p:pic>
        <p:pic>
          <p:nvPicPr>
            <p:cNvPr id="151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881264" y="3264365"/>
              <a:ext cx="286526" cy="286526"/>
            </a:xfrm>
            <a:prstGeom prst="rect">
              <a:avLst/>
            </a:prstGeom>
          </p:spPr>
        </p:pic>
      </p:grpSp>
      <p:cxnSp>
        <p:nvCxnSpPr>
          <p:cNvPr id="152" name="Straight Connector 11"/>
          <p:cNvCxnSpPr/>
          <p:nvPr/>
        </p:nvCxnSpPr>
        <p:spPr>
          <a:xfrm>
            <a:off x="65317" y="2247952"/>
            <a:ext cx="79123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7"/>
          <p:cNvSpPr txBox="1"/>
          <p:nvPr/>
        </p:nvSpPr>
        <p:spPr>
          <a:xfrm>
            <a:off x="4817086" y="1548605"/>
            <a:ext cx="314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100" b="1" i="1" dirty="0">
                <a:latin typeface="+mj-ea"/>
                <a:ea typeface="+mj-ea"/>
              </a:rPr>
              <a:t>불광동 바보형</a:t>
            </a:r>
            <a:r>
              <a:rPr lang="ko-KR" altLang="en-US" sz="800" b="1" dirty="0">
                <a:latin typeface="+mj-ea"/>
                <a:ea typeface="+mj-ea"/>
              </a:rPr>
              <a:t>님</a:t>
            </a:r>
            <a:r>
              <a:rPr lang="ko-KR" altLang="en-US" sz="1100" b="1" dirty="0">
                <a:latin typeface="+mj-ea"/>
                <a:ea typeface="+mj-ea"/>
              </a:rPr>
              <a:t> </a:t>
            </a:r>
            <a:r>
              <a:rPr lang="en-US" altLang="ko-KR" sz="1100" b="1" dirty="0">
                <a:latin typeface="+mj-ea"/>
                <a:ea typeface="+mj-ea"/>
              </a:rPr>
              <a:t>(</a:t>
            </a:r>
            <a:r>
              <a:rPr lang="ko-KR" altLang="en-US" sz="1100" b="1" dirty="0">
                <a:latin typeface="+mj-ea"/>
                <a:ea typeface="+mj-ea"/>
              </a:rPr>
              <a:t>내 옷장 </a:t>
            </a:r>
            <a:r>
              <a:rPr lang="en-US" altLang="ko-KR" sz="1100" b="1" dirty="0">
                <a:latin typeface="+mj-ea"/>
                <a:ea typeface="+mj-ea"/>
              </a:rPr>
              <a:t>73ea, 230</a:t>
            </a:r>
            <a:r>
              <a:rPr lang="ko-KR" altLang="en-US" sz="1100" b="1" dirty="0">
                <a:latin typeface="+mj-ea"/>
                <a:ea typeface="+mj-ea"/>
              </a:rPr>
              <a:t>위</a:t>
            </a:r>
            <a:r>
              <a:rPr lang="en-US" altLang="ko-KR" sz="1100" b="1" dirty="0">
                <a:latin typeface="+mj-ea"/>
                <a:ea typeface="+mj-ea"/>
              </a:rPr>
              <a:t>)</a:t>
            </a:r>
            <a:endParaRPr lang="ko-KR" altLang="en-US" sz="1100" b="1" dirty="0">
              <a:latin typeface="+mj-ea"/>
              <a:ea typeface="+mj-ea"/>
            </a:endParaRPr>
          </a:p>
        </p:txBody>
      </p:sp>
      <p:sp>
        <p:nvSpPr>
          <p:cNvPr id="58" name="TextBox 16"/>
          <p:cNvSpPr txBox="1"/>
          <p:nvPr/>
        </p:nvSpPr>
        <p:spPr>
          <a:xfrm>
            <a:off x="276683" y="3698244"/>
            <a:ext cx="187454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ko-KR" altLang="en-US" sz="1400" b="1" dirty="0">
                <a:latin typeface="맑은 고딕" panose="020B0503020000020004" pitchFamily="50" charset="-127"/>
              </a:rPr>
              <a:t>내 옷장 가기</a:t>
            </a:r>
            <a:endParaRPr lang="en-US" altLang="ko-KR" sz="1400" b="1" dirty="0"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나만의 옷장에 옷을 등록하고 매일매일 인사이트를</a:t>
            </a:r>
            <a:r>
              <a:rPr lang="en-US" altLang="ko-KR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 algn="r"/>
            <a:r>
              <a:rPr lang="ko-KR" altLang="en-US" sz="1400" b="1" dirty="0" smtClean="0">
                <a:latin typeface="맑은 고딕" panose="020B0503020000020004" pitchFamily="50" charset="-127"/>
              </a:rPr>
              <a:t>인기유저 </a:t>
            </a:r>
            <a:r>
              <a:rPr lang="ko-KR" altLang="en-US" sz="1400" b="1" dirty="0">
                <a:latin typeface="맑은 고딕" panose="020B0503020000020004" pitchFamily="50" charset="-127"/>
              </a:rPr>
              <a:t>둘러보기</a:t>
            </a:r>
            <a:endParaRPr lang="en-US" altLang="ko-KR" sz="1400" b="1" dirty="0"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err="1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패잘알들의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활동이 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궁금하다면</a:t>
            </a:r>
            <a:endParaRPr lang="en-US" altLang="ko-KR" sz="800" b="1" dirty="0" smtClean="0">
              <a:solidFill>
                <a:prstClr val="white">
                  <a:lumMod val="75000"/>
                </a:prstClr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이곳으로</a:t>
            </a:r>
            <a:r>
              <a:rPr lang="en-US" altLang="ko-KR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/>
            <a:r>
              <a:rPr lang="ko-KR" altLang="en-US" sz="1400" b="1" dirty="0">
                <a:latin typeface="+mj-ea"/>
                <a:ea typeface="+mj-ea"/>
              </a:rPr>
              <a:t>패션 타임라인</a:t>
            </a:r>
            <a:endParaRPr lang="en-US" altLang="ko-KR" sz="1400" b="1" dirty="0">
              <a:latin typeface="+mj-ea"/>
              <a:ea typeface="+mj-ea"/>
            </a:endParaRPr>
          </a:p>
          <a:p>
            <a:pPr algn="r"/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사용자들이 포스팅한 핏팅 조합들을 확인해보세요</a:t>
            </a:r>
            <a:endParaRPr lang="en-US" altLang="ko-KR" sz="8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TextBox 65"/>
          <p:cNvSpPr txBox="1"/>
          <p:nvPr/>
        </p:nvSpPr>
        <p:spPr>
          <a:xfrm>
            <a:off x="910531" y="3102105"/>
            <a:ext cx="115129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1" i="1" u="sng" dirty="0"/>
              <a:t>불광동 바보형</a:t>
            </a:r>
            <a:endParaRPr lang="en-US" altLang="ko-KR" sz="1100" b="1" i="1" u="sng" dirty="0"/>
          </a:p>
          <a:p>
            <a:r>
              <a:rPr lang="en-US" altLang="ko-KR" sz="800" dirty="0"/>
              <a:t>7LV, </a:t>
            </a:r>
            <a:r>
              <a:rPr lang="ko-KR" altLang="en-US" sz="800" dirty="0"/>
              <a:t>옷</a:t>
            </a:r>
            <a:r>
              <a:rPr lang="en-US" altLang="ko-KR" sz="800" dirty="0"/>
              <a:t>(73), </a:t>
            </a:r>
            <a:r>
              <a:rPr lang="ko-KR" altLang="en-US" sz="800" dirty="0"/>
              <a:t>뱃지</a:t>
            </a:r>
            <a:r>
              <a:rPr lang="en-US" altLang="ko-KR" sz="800" dirty="0"/>
              <a:t>(12</a:t>
            </a:r>
            <a:r>
              <a:rPr lang="en-US" altLang="ko-KR" sz="1050" dirty="0"/>
              <a:t>)</a:t>
            </a:r>
            <a:r>
              <a:rPr lang="ko-KR" altLang="en-US" sz="1050" dirty="0"/>
              <a:t>  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  <p:pic>
        <p:nvPicPr>
          <p:cNvPr id="60" name="Picture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28" y="3027744"/>
            <a:ext cx="558347" cy="558917"/>
          </a:xfrm>
          <a:prstGeom prst="rect">
            <a:avLst/>
          </a:prstGeom>
        </p:spPr>
      </p:pic>
      <p:sp>
        <p:nvSpPr>
          <p:cNvPr id="62" name="TextBox 20"/>
          <p:cNvSpPr txBox="1"/>
          <p:nvPr/>
        </p:nvSpPr>
        <p:spPr>
          <a:xfrm>
            <a:off x="2801814" y="1830535"/>
            <a:ext cx="2713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latin typeface="+mn-ea"/>
              </a:rPr>
              <a:t>HOME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|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dirty="0" err="1" smtClean="0">
                <a:latin typeface="+mn-ea"/>
              </a:rPr>
              <a:t>힙드로브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b="1" dirty="0" err="1" smtClean="0">
                <a:latin typeface="+mn-ea"/>
              </a:rPr>
              <a:t>힙스</a:t>
            </a:r>
            <a:r>
              <a:rPr lang="ko-KR" altLang="en-US" sz="1100" b="1" dirty="0" err="1">
                <a:latin typeface="+mn-ea"/>
              </a:rPr>
              <a:t>탯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 err="1" smtClean="0">
                <a:latin typeface="+mn-ea"/>
              </a:rPr>
              <a:t>입는다그</a:t>
            </a:r>
            <a:r>
              <a:rPr lang="ko-KR" altLang="en-US" sz="1100" dirty="0" err="1">
                <a:latin typeface="+mn-ea"/>
              </a:rPr>
              <a:t>램</a:t>
            </a:r>
            <a:r>
              <a:rPr lang="ko-KR" altLang="en-US" sz="1100" dirty="0" smtClean="0">
                <a:latin typeface="+mn-ea"/>
              </a:rPr>
              <a:t> </a:t>
            </a:r>
            <a:endParaRPr lang="ko-KR" altLang="en-US" sz="1100" dirty="0">
              <a:latin typeface="+mn-ea"/>
            </a:endParaRPr>
          </a:p>
        </p:txBody>
      </p:sp>
      <p:graphicFrame>
        <p:nvGraphicFramePr>
          <p:cNvPr id="47" name="Chart 15"/>
          <p:cNvGraphicFramePr/>
          <p:nvPr>
            <p:extLst>
              <p:ext uri="{D42A27DB-BD31-4B8C-83A1-F6EECF244321}">
                <p14:modId xmlns:p14="http://schemas.microsoft.com/office/powerpoint/2010/main" val="2521458824"/>
              </p:ext>
            </p:extLst>
          </p:nvPr>
        </p:nvGraphicFramePr>
        <p:xfrm>
          <a:off x="2311919" y="2564466"/>
          <a:ext cx="1779381" cy="1742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9" name="Chart 28"/>
          <p:cNvGraphicFramePr/>
          <p:nvPr>
            <p:extLst>
              <p:ext uri="{D42A27DB-BD31-4B8C-83A1-F6EECF244321}">
                <p14:modId xmlns:p14="http://schemas.microsoft.com/office/powerpoint/2010/main" val="240934767"/>
              </p:ext>
            </p:extLst>
          </p:nvPr>
        </p:nvGraphicFramePr>
        <p:xfrm>
          <a:off x="4232925" y="2564466"/>
          <a:ext cx="2351031" cy="1759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34073" y="1309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12롯데마트행복Light" pitchFamily="18" charset="-127"/>
                <a:ea typeface="12롯데마트행복Light" pitchFamily="18" charset="-127"/>
              </a:rPr>
              <a:t>UX DRAFT</a:t>
            </a:r>
            <a:endParaRPr lang="ko-KR" altLang="en-US" sz="2000" dirty="0">
              <a:solidFill>
                <a:schemeClr val="bg1"/>
              </a:solidFill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2714652" y="4380957"/>
            <a:ext cx="3590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+mn-ea"/>
              </a:rPr>
              <a:t>‘</a:t>
            </a:r>
            <a:r>
              <a:rPr lang="ko-KR" altLang="en-US" sz="1400" b="1" dirty="0" smtClean="0">
                <a:latin typeface="+mn-ea"/>
              </a:rPr>
              <a:t>불광동 </a:t>
            </a:r>
            <a:r>
              <a:rPr lang="ko-KR" altLang="en-US" sz="1400" b="1" dirty="0" err="1" smtClean="0">
                <a:latin typeface="+mn-ea"/>
              </a:rPr>
              <a:t>바보형</a:t>
            </a:r>
            <a:r>
              <a:rPr lang="en-US" altLang="ko-KR" sz="1400" b="1" dirty="0" smtClean="0">
                <a:latin typeface="+mn-ea"/>
              </a:rPr>
              <a:t>’</a:t>
            </a:r>
            <a:r>
              <a:rPr lang="ko-KR" altLang="en-US" sz="1400" b="1" dirty="0" smtClean="0">
                <a:latin typeface="+mn-ea"/>
              </a:rPr>
              <a:t>님은 </a:t>
            </a:r>
            <a:r>
              <a:rPr lang="en-US" altLang="ko-KR" sz="1400" b="1" dirty="0" smtClean="0">
                <a:latin typeface="+mn-ea"/>
              </a:rPr>
              <a:t>“</a:t>
            </a:r>
            <a:r>
              <a:rPr lang="ko-KR" altLang="en-US" sz="1400" b="1" dirty="0" smtClean="0">
                <a:latin typeface="+mn-ea"/>
              </a:rPr>
              <a:t>스포티</a:t>
            </a:r>
            <a:r>
              <a:rPr lang="en-US" altLang="ko-KR" sz="1400" b="1" dirty="0" smtClean="0">
                <a:latin typeface="+mn-ea"/>
              </a:rPr>
              <a:t>”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타입입니다</a:t>
            </a:r>
            <a:r>
              <a:rPr lang="en-US" altLang="ko-KR" sz="1400" b="1" dirty="0" smtClean="0">
                <a:latin typeface="+mn-ea"/>
              </a:rPr>
              <a:t>.</a:t>
            </a:r>
            <a:endParaRPr lang="ko-KR" altLang="en-US" sz="1400" b="1" dirty="0">
              <a:latin typeface="+mn-ea"/>
            </a:endParaRPr>
          </a:p>
        </p:txBody>
      </p:sp>
      <p:graphicFrame>
        <p:nvGraphicFramePr>
          <p:cNvPr id="26" name="Chart 28"/>
          <p:cNvGraphicFramePr/>
          <p:nvPr>
            <p:extLst>
              <p:ext uri="{D42A27DB-BD31-4B8C-83A1-F6EECF244321}">
                <p14:modId xmlns:p14="http://schemas.microsoft.com/office/powerpoint/2010/main" val="2231355853"/>
              </p:ext>
            </p:extLst>
          </p:nvPr>
        </p:nvGraphicFramePr>
        <p:xfrm>
          <a:off x="2261323" y="4775462"/>
          <a:ext cx="2351031" cy="1759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7" name="Chart 15"/>
          <p:cNvGraphicFramePr/>
          <p:nvPr>
            <p:extLst>
              <p:ext uri="{D42A27DB-BD31-4B8C-83A1-F6EECF244321}">
                <p14:modId xmlns:p14="http://schemas.microsoft.com/office/powerpoint/2010/main" val="4126042433"/>
              </p:ext>
            </p:extLst>
          </p:nvPr>
        </p:nvGraphicFramePr>
        <p:xfrm>
          <a:off x="4602779" y="4689254"/>
          <a:ext cx="1779381" cy="1742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8127904" y="1197554"/>
            <a:ext cx="392185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메타 정보를 활용한 분석 팁 제공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endParaRPr lang="en-US" altLang="ko-KR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옷 보유 개수에 대한 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   전체 유저 대비 나의 위치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부위별 옷 개수에 대한 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   전체 유저 대비 나의 위치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endParaRPr lang="en-US" altLang="ko-KR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일주일간 선택한 옷 종류와 개수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(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자주 바꿔 입는지 같은 걸 주로 입는지</a:t>
            </a:r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)</a:t>
            </a:r>
          </a:p>
          <a:p>
            <a:endParaRPr lang="en-US" altLang="ko-KR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자주 입는 옷의 색상</a:t>
            </a:r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/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종류</a:t>
            </a:r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/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재질</a:t>
            </a:r>
            <a:endParaRPr lang="en-US" altLang="ko-KR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endParaRPr lang="en-US" altLang="ko-KR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유저 패션 타입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altLang="ko-KR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자주 입는 옷 재질에 따른 관리 요령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altLang="ko-KR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옷 보유 개수에 따른 패션 관심도를 기준으로 패션 용어 설명 제공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45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.unsplash.com/photo-1504640381437-3e7e37b039a1?ixlib=rb-0.3.5&amp;ixid=eyJhcHBfaWQiOjEyMDd9&amp;s=6cfe9018b152bf485b8447ec8ea5d814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398B2130-921A-498F-846A-16A3DB65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40E7BDF-E859-4D10-957F-E7693A79E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xmlns="" id="{F062EA16-42A1-43F0-B898-265E68DC4FA6}"/>
              </a:ext>
            </a:extLst>
          </p:cNvPr>
          <p:cNvSpPr/>
          <p:nvPr/>
        </p:nvSpPr>
        <p:spPr>
          <a:xfrm rot="5400000" flipH="1">
            <a:off x="3410606" y="-2605375"/>
            <a:ext cx="573890" cy="7395099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xmlns="" id="{A7EFF5E9-0808-4F7E-B595-969362A9FCFB}"/>
              </a:ext>
            </a:extLst>
          </p:cNvPr>
          <p:cNvSpPr/>
          <p:nvPr/>
        </p:nvSpPr>
        <p:spPr>
          <a:xfrm rot="16200000" flipH="1">
            <a:off x="9506606" y="-1879149"/>
            <a:ext cx="573890" cy="4796900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9368" y="850163"/>
            <a:ext cx="5441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입는다그램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페이지 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– 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인기유저 둘러보기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pic>
        <p:nvPicPr>
          <p:cNvPr id="8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4" y="1520017"/>
            <a:ext cx="7916682" cy="528069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9600" y="3126088"/>
            <a:ext cx="171250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</a:rPr>
              <a:t>내 옷장 가기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나만의 옷장에 옷을 등록하고 매일매일 </a:t>
            </a:r>
            <a:r>
              <a:rPr lang="ko-KR" altLang="en-US" sz="9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새로운 </a:t>
            </a:r>
            <a:r>
              <a:rPr lang="ko-KR" altLang="en-US" sz="900" b="1" dirty="0" err="1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인사이트를</a:t>
            </a:r>
            <a:r>
              <a:rPr lang="en-US" altLang="ko-KR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 algn="r"/>
            <a:r>
              <a:rPr lang="ko-KR" altLang="en-US" sz="1400" b="1" dirty="0" smtClean="0">
                <a:solidFill>
                  <a:srgbClr val="00B0F0"/>
                </a:solidFill>
                <a:latin typeface="맑은 고딕" panose="020B0503020000020004" pitchFamily="50" charset="-127"/>
              </a:rPr>
              <a:t>인기유</a:t>
            </a:r>
            <a:r>
              <a:rPr lang="ko-KR" altLang="en-US" sz="1400" b="1" dirty="0">
                <a:solidFill>
                  <a:srgbClr val="00B0F0"/>
                </a:solidFill>
                <a:latin typeface="맑은 고딕" panose="020B0503020000020004" pitchFamily="50" charset="-127"/>
              </a:rPr>
              <a:t>저</a:t>
            </a:r>
            <a:r>
              <a:rPr lang="ko-KR" altLang="en-US" sz="1400" b="1" dirty="0" smtClean="0">
                <a:solidFill>
                  <a:srgbClr val="00B0F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00B0F0"/>
                </a:solidFill>
                <a:latin typeface="맑은 고딕" panose="020B0503020000020004" pitchFamily="50" charset="-127"/>
              </a:rPr>
              <a:t>둘러보기</a:t>
            </a:r>
            <a:endParaRPr lang="en-US" altLang="ko-KR" sz="1400" b="1" dirty="0">
              <a:solidFill>
                <a:srgbClr val="00B0F0"/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옷 잘 입는 사람들의 </a:t>
            </a:r>
            <a:r>
              <a:rPr lang="ko-KR" altLang="en-US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활동이 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궁금하다면</a:t>
            </a:r>
            <a:r>
              <a:rPr lang="en-US" altLang="ko-KR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이곳으로</a:t>
            </a:r>
            <a:r>
              <a:rPr lang="en-US" altLang="ko-KR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/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패션 타임라인</a:t>
            </a:r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/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사용자들이 포스팅한 핏팅 조합들을 확인해보세요</a:t>
            </a:r>
            <a:endParaRPr lang="en-US" altLang="ko-KR" sz="8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525" y="1556981"/>
            <a:ext cx="1941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ushScript BT" pitchFamily="2" charset="0"/>
              </a:rPr>
              <a:t>Hip-</a:t>
            </a:r>
            <a:r>
              <a:rPr lang="en-US" altLang="ko-KR" sz="28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ushScript BT" pitchFamily="2" charset="0"/>
              </a:rPr>
              <a:t>Drobe</a:t>
            </a:r>
            <a:endParaRPr lang="ko-KR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rushScript BT" pitchFamily="2" charset="0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4714050" y="1645974"/>
            <a:ext cx="314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100" b="1" dirty="0">
                <a:solidFill>
                  <a:schemeClr val="bg1"/>
                </a:solidFill>
                <a:latin typeface="+mj-ea"/>
                <a:ea typeface="+mj-ea"/>
              </a:rPr>
              <a:t>로그인 도움말 </a:t>
            </a:r>
            <a:r>
              <a:rPr lang="en-US" altLang="ko-KR" sz="11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  <a:latin typeface="+mj-ea"/>
                <a:ea typeface="+mj-ea"/>
              </a:rPr>
              <a:t>내 옷장 </a:t>
            </a:r>
            <a:r>
              <a:rPr lang="en-US" altLang="ko-KR" sz="1100" b="1" dirty="0">
                <a:solidFill>
                  <a:schemeClr val="bg1"/>
                </a:solidFill>
                <a:latin typeface="+mj-ea"/>
                <a:ea typeface="+mj-ea"/>
              </a:rPr>
              <a:t>0)</a:t>
            </a:r>
            <a:endParaRPr lang="ko-KR" altLang="en-US" sz="11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="" xmlns:lc="http://schemas.openxmlformats.org/drawingml/2006/lockedCanvas" xmlns:a16="http://schemas.microsoft.com/office/drawing/2014/main" id="{E7C74EF0-9007-4554-AFC6-C98CB4A57576}"/>
              </a:ext>
            </a:extLst>
          </p:cNvPr>
          <p:cNvGrpSpPr/>
          <p:nvPr/>
        </p:nvGrpSpPr>
        <p:grpSpPr>
          <a:xfrm>
            <a:off x="2080433" y="1880457"/>
            <a:ext cx="4840514" cy="4801177"/>
            <a:chOff x="3012080" y="1940560"/>
            <a:chExt cx="4840514" cy="4801177"/>
          </a:xfrm>
        </p:grpSpPr>
        <p:sp>
          <p:nvSpPr>
            <p:cNvPr id="21" name="Rounded Rectangle 1"/>
            <p:cNvSpPr/>
            <p:nvPr/>
          </p:nvSpPr>
          <p:spPr>
            <a:xfrm>
              <a:off x="3012080" y="1940560"/>
              <a:ext cx="2264228" cy="2799925"/>
            </a:xfrm>
            <a:prstGeom prst="roundRect">
              <a:avLst/>
            </a:prstGeom>
            <a:solidFill>
              <a:schemeClr val="tx1">
                <a:alpha val="6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/>
                <a:t>전체 </a:t>
              </a:r>
              <a:r>
                <a:rPr lang="ko-KR" altLang="en-US" sz="1400" dirty="0" err="1"/>
                <a:t>힙템</a:t>
              </a:r>
              <a:r>
                <a:rPr lang="ko-KR" altLang="en-US" sz="1400" dirty="0"/>
                <a:t> 개수</a:t>
              </a:r>
              <a:endParaRPr lang="en-US" altLang="ko-KR" sz="1400" dirty="0"/>
            </a:p>
            <a:p>
              <a:r>
                <a:rPr lang="en-US" altLang="ko-KR" sz="1400" dirty="0"/>
                <a:t>-------------------------</a:t>
              </a:r>
            </a:p>
            <a:p>
              <a:endParaRPr lang="en-US" altLang="ko-KR" sz="1400" dirty="0"/>
            </a:p>
            <a:p>
              <a:r>
                <a:rPr lang="en-US" altLang="ko-KR" sz="1200" dirty="0">
                  <a:solidFill>
                    <a:srgbClr val="FFC000"/>
                  </a:solidFill>
                </a:rPr>
                <a:t>1</a:t>
              </a:r>
              <a:r>
                <a:rPr lang="ko-KR" altLang="en-US" sz="1200" dirty="0">
                  <a:solidFill>
                    <a:srgbClr val="FFC000"/>
                  </a:solidFill>
                </a:rPr>
                <a:t>위 꽃 달았다</a:t>
              </a:r>
              <a:r>
                <a:rPr lang="en-US" altLang="ko-KR" sz="1200" dirty="0">
                  <a:solidFill>
                    <a:srgbClr val="FFC000"/>
                  </a:solidFill>
                </a:rPr>
                <a:t>(372)</a:t>
              </a:r>
            </a:p>
            <a:p>
              <a:r>
                <a:rPr lang="en-US" altLang="ko-KR" sz="1200" dirty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r>
                <a:rPr lang="ko-KR" altLang="en-US" sz="1200" dirty="0">
                  <a:solidFill>
                    <a:schemeClr val="bg2">
                      <a:lumMod val="90000"/>
                    </a:schemeClr>
                  </a:solidFill>
                </a:rPr>
                <a:t>위 역삼동 헤어핀</a:t>
              </a:r>
              <a:r>
                <a:rPr lang="en-US" altLang="ko-KR" sz="1200" dirty="0">
                  <a:solidFill>
                    <a:schemeClr val="bg2">
                      <a:lumMod val="90000"/>
                    </a:schemeClr>
                  </a:solidFill>
                </a:rPr>
                <a:t>(351)</a:t>
              </a:r>
            </a:p>
            <a:p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3</a:t>
              </a:r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위 불광동 바보형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(270)</a:t>
              </a:r>
            </a:p>
            <a:p>
              <a:r>
                <a:rPr lang="en-US" altLang="ko-KR" sz="1200" dirty="0"/>
                <a:t>4</a:t>
              </a:r>
              <a:r>
                <a:rPr lang="ko-KR" altLang="en-US" sz="1200" dirty="0"/>
                <a:t>위 </a:t>
              </a:r>
              <a:r>
                <a:rPr lang="en-US" altLang="ko-KR" sz="1200" dirty="0"/>
                <a:t>…</a:t>
              </a:r>
            </a:p>
            <a:p>
              <a:r>
                <a:rPr lang="en-US" altLang="ko-KR" sz="1200" dirty="0"/>
                <a:t>5</a:t>
              </a:r>
              <a:r>
                <a:rPr lang="ko-KR" altLang="en-US" sz="1200" dirty="0"/>
                <a:t>위 </a:t>
              </a:r>
              <a:r>
                <a:rPr lang="en-US" altLang="ko-KR" sz="1200" dirty="0"/>
                <a:t>………</a:t>
              </a:r>
            </a:p>
            <a:p>
              <a:r>
                <a:rPr lang="en-US" altLang="ko-KR" sz="1200" dirty="0"/>
                <a:t>6</a:t>
              </a:r>
              <a:r>
                <a:rPr lang="ko-KR" altLang="en-US" sz="1200" dirty="0"/>
                <a:t>위 </a:t>
              </a:r>
              <a:r>
                <a:rPr lang="en-US" altLang="ko-KR" sz="1200" dirty="0"/>
                <a:t>……..</a:t>
              </a:r>
            </a:p>
            <a:p>
              <a:r>
                <a:rPr lang="en-US" altLang="ko-KR" sz="1200" dirty="0"/>
                <a:t>7</a:t>
              </a:r>
              <a:r>
                <a:rPr lang="ko-KR" altLang="en-US" sz="1200" dirty="0"/>
                <a:t>위 </a:t>
              </a:r>
              <a:r>
                <a:rPr lang="en-US" altLang="ko-KR" sz="1200" dirty="0"/>
                <a:t>………</a:t>
              </a:r>
            </a:p>
            <a:p>
              <a:r>
                <a:rPr lang="en-US" altLang="ko-KR" sz="1200" dirty="0"/>
                <a:t>8</a:t>
              </a:r>
              <a:r>
                <a:rPr lang="ko-KR" altLang="en-US" sz="1200" dirty="0"/>
                <a:t>위 </a:t>
              </a:r>
              <a:r>
                <a:rPr lang="en-US" altLang="ko-KR" sz="1200" dirty="0"/>
                <a:t>………..</a:t>
              </a:r>
            </a:p>
            <a:p>
              <a:r>
                <a:rPr lang="en-US" altLang="ko-KR" sz="1200" dirty="0"/>
                <a:t>9</a:t>
              </a:r>
              <a:r>
                <a:rPr lang="ko-KR" altLang="en-US" sz="1200" dirty="0"/>
                <a:t>위 </a:t>
              </a:r>
              <a:r>
                <a:rPr lang="en-US" altLang="ko-KR" sz="1200" dirty="0"/>
                <a:t>…………</a:t>
              </a:r>
            </a:p>
            <a:p>
              <a:r>
                <a:rPr lang="en-US" altLang="ko-KR" sz="1200" dirty="0"/>
                <a:t>10</a:t>
              </a:r>
              <a:r>
                <a:rPr lang="ko-KR" altLang="en-US" sz="1200" dirty="0"/>
                <a:t>위 </a:t>
              </a:r>
              <a:r>
                <a:rPr lang="en-US" altLang="ko-KR" sz="1200" dirty="0"/>
                <a:t>…</a:t>
              </a:r>
            </a:p>
          </p:txBody>
        </p:sp>
        <p:sp>
          <p:nvSpPr>
            <p:cNvPr id="23" name="Rounded Rectangle 15"/>
            <p:cNvSpPr/>
            <p:nvPr/>
          </p:nvSpPr>
          <p:spPr>
            <a:xfrm>
              <a:off x="5588366" y="1950721"/>
              <a:ext cx="2264228" cy="1727200"/>
            </a:xfrm>
            <a:prstGeom prst="roundRect">
              <a:avLst/>
            </a:prstGeom>
            <a:solidFill>
              <a:schemeClr val="tx1">
                <a:alpha val="6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/>
                <a:t>상의 개수</a:t>
              </a:r>
              <a:endParaRPr lang="en-US" altLang="ko-KR" sz="1400" dirty="0"/>
            </a:p>
            <a:p>
              <a:r>
                <a:rPr lang="en-US" altLang="ko-KR" sz="1400" dirty="0"/>
                <a:t>--------------------------</a:t>
              </a:r>
              <a:r>
                <a:rPr lang="ko-KR" altLang="en-US" sz="1400" dirty="0"/>
                <a:t> </a:t>
              </a:r>
              <a:endParaRPr lang="en-US" altLang="ko-KR" sz="1400" dirty="0"/>
            </a:p>
            <a:p>
              <a:endParaRPr lang="en-US" altLang="ko-KR" sz="1400" dirty="0"/>
            </a:p>
            <a:p>
              <a:r>
                <a:rPr lang="en-US" altLang="ko-KR" sz="1200" dirty="0">
                  <a:solidFill>
                    <a:srgbClr val="FFC000"/>
                  </a:solidFill>
                </a:rPr>
                <a:t>1</a:t>
              </a:r>
              <a:r>
                <a:rPr lang="ko-KR" altLang="en-US" sz="1200" dirty="0">
                  <a:solidFill>
                    <a:srgbClr val="FFC000"/>
                  </a:solidFill>
                </a:rPr>
                <a:t>위 꽃 달았다</a:t>
              </a:r>
              <a:r>
                <a:rPr lang="en-US" altLang="ko-KR" sz="1200" dirty="0">
                  <a:solidFill>
                    <a:srgbClr val="FFC000"/>
                  </a:solidFill>
                </a:rPr>
                <a:t>(372)</a:t>
              </a:r>
            </a:p>
            <a:p>
              <a:r>
                <a:rPr lang="en-US" altLang="ko-KR" sz="1200" dirty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r>
                <a:rPr lang="ko-KR" altLang="en-US" sz="1200" dirty="0">
                  <a:solidFill>
                    <a:schemeClr val="bg2">
                      <a:lumMod val="90000"/>
                    </a:schemeClr>
                  </a:solidFill>
                </a:rPr>
                <a:t>위 역삼동 헤어핀</a:t>
              </a:r>
              <a:r>
                <a:rPr lang="en-US" altLang="ko-KR" sz="1200" dirty="0">
                  <a:solidFill>
                    <a:schemeClr val="bg2">
                      <a:lumMod val="90000"/>
                    </a:schemeClr>
                  </a:solidFill>
                </a:rPr>
                <a:t>(351)</a:t>
              </a:r>
            </a:p>
            <a:p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3</a:t>
              </a:r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위 불광동 바보형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(270</a:t>
              </a:r>
              <a:r>
                <a:rPr lang="en-US" altLang="ko-KR" sz="1200" dirty="0"/>
                <a:t>)</a:t>
              </a:r>
            </a:p>
            <a:p>
              <a:r>
                <a:rPr lang="en-US" altLang="ko-KR" sz="1200" dirty="0"/>
                <a:t>4</a:t>
              </a:r>
              <a:r>
                <a:rPr lang="ko-KR" altLang="en-US" sz="1200" dirty="0"/>
                <a:t>위 </a:t>
              </a:r>
              <a:r>
                <a:rPr lang="en-US" altLang="ko-KR" sz="1200" dirty="0"/>
                <a:t>…</a:t>
              </a:r>
            </a:p>
            <a:p>
              <a:r>
                <a:rPr lang="en-US" altLang="ko-KR" sz="1200" dirty="0"/>
                <a:t>5</a:t>
              </a:r>
              <a:r>
                <a:rPr lang="ko-KR" altLang="en-US" sz="1200" dirty="0"/>
                <a:t>위 </a:t>
              </a:r>
              <a:r>
                <a:rPr lang="en-US" altLang="ko-KR" sz="1200" dirty="0"/>
                <a:t>………</a:t>
              </a:r>
            </a:p>
          </p:txBody>
        </p:sp>
        <p:sp>
          <p:nvSpPr>
            <p:cNvPr id="24" name="Rounded Rectangle 16"/>
            <p:cNvSpPr/>
            <p:nvPr/>
          </p:nvSpPr>
          <p:spPr>
            <a:xfrm>
              <a:off x="5588366" y="3717725"/>
              <a:ext cx="2264228" cy="1727200"/>
            </a:xfrm>
            <a:prstGeom prst="roundRect">
              <a:avLst/>
            </a:prstGeom>
            <a:solidFill>
              <a:schemeClr val="tx1">
                <a:alpha val="6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/>
                <a:t>하의 개수</a:t>
              </a:r>
              <a:endParaRPr lang="en-US" altLang="ko-KR" sz="1400" dirty="0"/>
            </a:p>
            <a:p>
              <a:r>
                <a:rPr lang="en-US" altLang="ko-KR" sz="1400" dirty="0"/>
                <a:t>--------------------------</a:t>
              </a:r>
              <a:r>
                <a:rPr lang="ko-KR" altLang="en-US" sz="1400" dirty="0"/>
                <a:t> </a:t>
              </a:r>
              <a:endParaRPr lang="en-US" altLang="ko-KR" sz="1400" dirty="0"/>
            </a:p>
            <a:p>
              <a:endParaRPr lang="en-US" altLang="ko-KR" sz="1400" dirty="0"/>
            </a:p>
            <a:p>
              <a:r>
                <a:rPr lang="en-US" altLang="ko-KR" sz="1200" dirty="0"/>
                <a:t>1</a:t>
              </a:r>
              <a:r>
                <a:rPr lang="ko-KR" altLang="en-US" sz="1200" dirty="0"/>
                <a:t>위 꽃 달았다</a:t>
              </a:r>
              <a:r>
                <a:rPr lang="en-US" altLang="ko-KR" sz="1200" dirty="0"/>
                <a:t>(372)</a:t>
              </a:r>
            </a:p>
            <a:p>
              <a:r>
                <a:rPr lang="en-US" altLang="ko-KR" sz="1200" dirty="0"/>
                <a:t>2</a:t>
              </a:r>
              <a:r>
                <a:rPr lang="ko-KR" altLang="en-US" sz="1200" dirty="0"/>
                <a:t>위 역삼동 헤어핀</a:t>
              </a:r>
              <a:r>
                <a:rPr lang="en-US" altLang="ko-KR" sz="1200" dirty="0"/>
                <a:t>(351)</a:t>
              </a:r>
            </a:p>
            <a:p>
              <a:r>
                <a:rPr lang="en-US" altLang="ko-KR" sz="1200" dirty="0"/>
                <a:t>3</a:t>
              </a:r>
              <a:r>
                <a:rPr lang="ko-KR" altLang="en-US" sz="1200" dirty="0"/>
                <a:t>위 불광동 바보형</a:t>
              </a:r>
              <a:r>
                <a:rPr lang="en-US" altLang="ko-KR" sz="1200" dirty="0"/>
                <a:t>(270)</a:t>
              </a:r>
            </a:p>
            <a:p>
              <a:r>
                <a:rPr lang="en-US" altLang="ko-KR" sz="1200" dirty="0"/>
                <a:t>4</a:t>
              </a:r>
              <a:r>
                <a:rPr lang="ko-KR" altLang="en-US" sz="1200" dirty="0"/>
                <a:t>위 </a:t>
              </a:r>
              <a:r>
                <a:rPr lang="en-US" altLang="ko-KR" sz="1200" dirty="0"/>
                <a:t>…</a:t>
              </a:r>
            </a:p>
            <a:p>
              <a:r>
                <a:rPr lang="en-US" altLang="ko-KR" sz="1200" dirty="0"/>
                <a:t>5</a:t>
              </a:r>
              <a:r>
                <a:rPr lang="ko-KR" altLang="en-US" sz="1200" dirty="0"/>
                <a:t>위 </a:t>
              </a:r>
              <a:r>
                <a:rPr lang="en-US" altLang="ko-KR" sz="1200" dirty="0"/>
                <a:t>………</a:t>
              </a:r>
            </a:p>
          </p:txBody>
        </p:sp>
        <p:sp>
          <p:nvSpPr>
            <p:cNvPr id="25" name="Rounded Rectangle 17"/>
            <p:cNvSpPr/>
            <p:nvPr/>
          </p:nvSpPr>
          <p:spPr>
            <a:xfrm>
              <a:off x="3012080" y="4855638"/>
              <a:ext cx="2264228" cy="1886099"/>
            </a:xfrm>
            <a:prstGeom prst="roundRect">
              <a:avLst/>
            </a:prstGeom>
            <a:solidFill>
              <a:schemeClr val="tx1">
                <a:alpha val="6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/>
                <a:t>레벨 순위</a:t>
              </a:r>
              <a:endParaRPr lang="en-US" altLang="ko-KR" sz="1400" dirty="0"/>
            </a:p>
            <a:p>
              <a:endParaRPr lang="en-US" altLang="ko-KR" sz="1400" dirty="0"/>
            </a:p>
            <a:p>
              <a:r>
                <a:rPr lang="en-US" altLang="ko-KR" sz="1200" dirty="0"/>
                <a:t>1</a:t>
              </a:r>
              <a:r>
                <a:rPr lang="ko-KR" altLang="en-US" sz="1200" dirty="0"/>
                <a:t>위 꽃 달았다</a:t>
              </a:r>
              <a:r>
                <a:rPr lang="en-US" altLang="ko-KR" sz="1200" dirty="0"/>
                <a:t>(372)</a:t>
              </a:r>
            </a:p>
            <a:p>
              <a:r>
                <a:rPr lang="en-US" altLang="ko-KR" sz="1200" dirty="0"/>
                <a:t>2</a:t>
              </a:r>
              <a:r>
                <a:rPr lang="ko-KR" altLang="en-US" sz="1200" dirty="0"/>
                <a:t>위 역삼동 헤어핀</a:t>
              </a:r>
              <a:r>
                <a:rPr lang="en-US" altLang="ko-KR" sz="1200" dirty="0"/>
                <a:t>(351)</a:t>
              </a:r>
            </a:p>
            <a:p>
              <a:r>
                <a:rPr lang="en-US" altLang="ko-KR" sz="1200" dirty="0"/>
                <a:t>3</a:t>
              </a:r>
              <a:r>
                <a:rPr lang="ko-KR" altLang="en-US" sz="1200" dirty="0"/>
                <a:t>위 불광동 바보형</a:t>
              </a:r>
              <a:r>
                <a:rPr lang="en-US" altLang="ko-KR" sz="1200" dirty="0"/>
                <a:t>(270)</a:t>
              </a:r>
            </a:p>
            <a:p>
              <a:r>
                <a:rPr lang="en-US" altLang="ko-KR" sz="1200" dirty="0"/>
                <a:t>4</a:t>
              </a:r>
              <a:r>
                <a:rPr lang="ko-KR" altLang="en-US" sz="1200" dirty="0"/>
                <a:t>위 </a:t>
              </a:r>
              <a:r>
                <a:rPr lang="en-US" altLang="ko-KR" sz="1200" dirty="0"/>
                <a:t>…</a:t>
              </a:r>
            </a:p>
            <a:p>
              <a:r>
                <a:rPr lang="en-US" altLang="ko-KR" sz="1200" dirty="0"/>
                <a:t>5</a:t>
              </a:r>
              <a:r>
                <a:rPr lang="ko-KR" altLang="en-US" sz="1200" dirty="0"/>
                <a:t>위 </a:t>
              </a:r>
              <a:r>
                <a:rPr lang="en-US" altLang="ko-KR" sz="1200" dirty="0"/>
                <a:t>………</a:t>
              </a:r>
            </a:p>
            <a:p>
              <a:r>
                <a:rPr lang="en-US" altLang="ko-KR" sz="1200" dirty="0"/>
                <a:t>6</a:t>
              </a:r>
              <a:r>
                <a:rPr lang="ko-KR" altLang="en-US" sz="1200" dirty="0"/>
                <a:t>위 </a:t>
              </a:r>
              <a:r>
                <a:rPr lang="en-US" altLang="ko-KR" sz="1200" dirty="0"/>
                <a:t>……..</a:t>
              </a:r>
            </a:p>
            <a:p>
              <a:r>
                <a:rPr lang="en-US" altLang="ko-KR" sz="1200" dirty="0" smtClean="0"/>
                <a:t>7</a:t>
              </a:r>
              <a:r>
                <a:rPr lang="ko-KR" altLang="en-US" sz="1200" dirty="0" smtClean="0"/>
                <a:t>위 </a:t>
              </a:r>
              <a:r>
                <a:rPr lang="en-US" altLang="ko-KR" sz="1200" dirty="0" smtClean="0"/>
                <a:t>………</a:t>
              </a:r>
            </a:p>
          </p:txBody>
        </p:sp>
        <p:sp>
          <p:nvSpPr>
            <p:cNvPr id="26" name="Rounded Rectangle 19"/>
            <p:cNvSpPr/>
            <p:nvPr/>
          </p:nvSpPr>
          <p:spPr>
            <a:xfrm>
              <a:off x="5588366" y="5519952"/>
              <a:ext cx="2264228" cy="1204365"/>
            </a:xfrm>
            <a:prstGeom prst="roundRect">
              <a:avLst/>
            </a:prstGeom>
            <a:solidFill>
              <a:schemeClr val="tx1">
                <a:alpha val="6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 err="1"/>
                <a:t>뱃지</a:t>
              </a:r>
              <a:r>
                <a:rPr lang="ko-KR" altLang="en-US" sz="1400" dirty="0"/>
                <a:t> 순위</a:t>
              </a:r>
              <a:endParaRPr lang="en-US" altLang="ko-KR" sz="1400" dirty="0"/>
            </a:p>
            <a:p>
              <a:endParaRPr lang="en-US" altLang="ko-KR" sz="1400" dirty="0"/>
            </a:p>
            <a:p>
              <a:r>
                <a:rPr lang="en-US" altLang="ko-KR" sz="1200" dirty="0"/>
                <a:t>1</a:t>
              </a:r>
              <a:r>
                <a:rPr lang="ko-KR" altLang="en-US" sz="1200" dirty="0"/>
                <a:t>위 꽃 달았다</a:t>
              </a:r>
              <a:r>
                <a:rPr lang="en-US" altLang="ko-KR" sz="1200" dirty="0"/>
                <a:t>(372)</a:t>
              </a:r>
            </a:p>
            <a:p>
              <a:r>
                <a:rPr lang="en-US" altLang="ko-KR" sz="1200" dirty="0"/>
                <a:t>2</a:t>
              </a:r>
              <a:r>
                <a:rPr lang="ko-KR" altLang="en-US" sz="1200" dirty="0"/>
                <a:t>위 역삼동 헤어핀</a:t>
              </a:r>
              <a:r>
                <a:rPr lang="en-US" altLang="ko-KR" sz="1200" dirty="0"/>
                <a:t>(351)</a:t>
              </a:r>
            </a:p>
            <a:p>
              <a:r>
                <a:rPr lang="en-US" altLang="ko-KR" sz="1200" dirty="0"/>
                <a:t>3</a:t>
              </a:r>
              <a:r>
                <a:rPr lang="ko-KR" altLang="en-US" sz="1200" dirty="0"/>
                <a:t>위 불광동 바보형</a:t>
              </a:r>
              <a:r>
                <a:rPr lang="en-US" altLang="ko-KR" sz="1200" dirty="0"/>
                <a:t>(270)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34073" y="1309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12롯데마트행복Light" pitchFamily="18" charset="-127"/>
                <a:ea typeface="12롯데마트행복Light" pitchFamily="18" charset="-127"/>
              </a:rPr>
              <a:t>UX DRAFT</a:t>
            </a:r>
            <a:endParaRPr lang="ko-KR" altLang="en-US" sz="2000" dirty="0">
              <a:solidFill>
                <a:schemeClr val="bg1"/>
              </a:solidFill>
              <a:latin typeface="12롯데마트행복Light" pitchFamily="18" charset="-127"/>
              <a:ea typeface="12롯데마트행복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29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.unsplash.com/photo-1504640381437-3e7e37b039a1?ixlib=rb-0.3.5&amp;ixid=eyJhcHBfaWQiOjEyMDd9&amp;s=6cfe9018b152bf485b8447ec8ea5d814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398B2130-921A-498F-846A-16A3DB65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40E7BDF-E859-4D10-957F-E7693A79E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xmlns="" id="{F062EA16-42A1-43F0-B898-265E68DC4FA6}"/>
              </a:ext>
            </a:extLst>
          </p:cNvPr>
          <p:cNvSpPr/>
          <p:nvPr/>
        </p:nvSpPr>
        <p:spPr>
          <a:xfrm rot="5400000" flipH="1">
            <a:off x="3410606" y="-2605375"/>
            <a:ext cx="573890" cy="7395099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xmlns="" id="{A7EFF5E9-0808-4F7E-B595-969362A9FCFB}"/>
              </a:ext>
            </a:extLst>
          </p:cNvPr>
          <p:cNvSpPr/>
          <p:nvPr/>
        </p:nvSpPr>
        <p:spPr>
          <a:xfrm rot="16200000" flipH="1">
            <a:off x="9506606" y="-1879149"/>
            <a:ext cx="573890" cy="4796900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6927" y="850163"/>
            <a:ext cx="4784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입는다그램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페이지 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– 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패션 타임라인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317" y="1502230"/>
            <a:ext cx="7912355" cy="5290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4166" y="1668953"/>
            <a:ext cx="1941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Hip-</a:t>
            </a:r>
            <a:r>
              <a:rPr lang="en-US" altLang="ko-KR" sz="3200" dirty="0" err="1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Drobe</a:t>
            </a:r>
            <a:endParaRPr lang="ko-KR" altLang="en-US" sz="3200" dirty="0">
              <a:ln>
                <a:solidFill>
                  <a:schemeClr val="tx1"/>
                </a:solidFill>
              </a:ln>
              <a:latin typeface="BrushScript BT" pitchFamily="2" charset="0"/>
            </a:endParaRPr>
          </a:p>
        </p:txBody>
      </p:sp>
      <p:cxnSp>
        <p:nvCxnSpPr>
          <p:cNvPr id="152" name="Straight Connector 11"/>
          <p:cNvCxnSpPr/>
          <p:nvPr/>
        </p:nvCxnSpPr>
        <p:spPr>
          <a:xfrm>
            <a:off x="65317" y="2247952"/>
            <a:ext cx="79123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7"/>
          <p:cNvSpPr txBox="1"/>
          <p:nvPr/>
        </p:nvSpPr>
        <p:spPr>
          <a:xfrm>
            <a:off x="4817086" y="1548605"/>
            <a:ext cx="314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100" b="1" i="1" dirty="0">
                <a:latin typeface="+mj-ea"/>
                <a:ea typeface="+mj-ea"/>
              </a:rPr>
              <a:t>불광동 바보형</a:t>
            </a:r>
            <a:r>
              <a:rPr lang="ko-KR" altLang="en-US" sz="800" b="1" dirty="0">
                <a:latin typeface="+mj-ea"/>
                <a:ea typeface="+mj-ea"/>
              </a:rPr>
              <a:t>님</a:t>
            </a:r>
            <a:r>
              <a:rPr lang="ko-KR" altLang="en-US" sz="1100" b="1" dirty="0">
                <a:latin typeface="+mj-ea"/>
                <a:ea typeface="+mj-ea"/>
              </a:rPr>
              <a:t> </a:t>
            </a:r>
            <a:r>
              <a:rPr lang="en-US" altLang="ko-KR" sz="1100" b="1" dirty="0">
                <a:latin typeface="+mj-ea"/>
                <a:ea typeface="+mj-ea"/>
              </a:rPr>
              <a:t>(</a:t>
            </a:r>
            <a:r>
              <a:rPr lang="ko-KR" altLang="en-US" sz="1100" b="1" dirty="0">
                <a:latin typeface="+mj-ea"/>
                <a:ea typeface="+mj-ea"/>
              </a:rPr>
              <a:t>내 옷장 </a:t>
            </a:r>
            <a:r>
              <a:rPr lang="en-US" altLang="ko-KR" sz="1100" b="1" dirty="0">
                <a:latin typeface="+mj-ea"/>
                <a:ea typeface="+mj-ea"/>
              </a:rPr>
              <a:t>73ea, 230</a:t>
            </a:r>
            <a:r>
              <a:rPr lang="ko-KR" altLang="en-US" sz="1100" b="1" dirty="0">
                <a:latin typeface="+mj-ea"/>
                <a:ea typeface="+mj-ea"/>
              </a:rPr>
              <a:t>위</a:t>
            </a:r>
            <a:r>
              <a:rPr lang="en-US" altLang="ko-KR" sz="1100" b="1" dirty="0">
                <a:latin typeface="+mj-ea"/>
                <a:ea typeface="+mj-ea"/>
              </a:rPr>
              <a:t>)</a:t>
            </a:r>
            <a:endParaRPr lang="ko-KR" altLang="en-US" sz="1100" b="1" dirty="0">
              <a:latin typeface="+mj-ea"/>
              <a:ea typeface="+mj-ea"/>
            </a:endParaRPr>
          </a:p>
        </p:txBody>
      </p:sp>
      <p:sp>
        <p:nvSpPr>
          <p:cNvPr id="58" name="TextBox 16"/>
          <p:cNvSpPr txBox="1"/>
          <p:nvPr/>
        </p:nvSpPr>
        <p:spPr>
          <a:xfrm>
            <a:off x="195403" y="4033524"/>
            <a:ext cx="187454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ko-KR" altLang="en-US" sz="1400" b="1" dirty="0">
                <a:latin typeface="맑은 고딕" panose="020B0503020000020004" pitchFamily="50" charset="-127"/>
              </a:rPr>
              <a:t>내 옷장 가기</a:t>
            </a:r>
            <a:endParaRPr lang="en-US" altLang="ko-KR" sz="1400" b="1" dirty="0"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나만의 옷장에 옷을 등록하고 매일매일 인사이트를</a:t>
            </a:r>
            <a:r>
              <a:rPr lang="en-US" altLang="ko-KR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 algn="r"/>
            <a:r>
              <a:rPr lang="ko-KR" altLang="en-US" sz="1400" b="1" dirty="0" smtClean="0">
                <a:latin typeface="맑은 고딕" panose="020B0503020000020004" pitchFamily="50" charset="-127"/>
              </a:rPr>
              <a:t>인기유저 </a:t>
            </a:r>
            <a:r>
              <a:rPr lang="ko-KR" altLang="en-US" sz="1400" b="1" dirty="0">
                <a:latin typeface="맑은 고딕" panose="020B0503020000020004" pitchFamily="50" charset="-127"/>
              </a:rPr>
              <a:t>둘러보기</a:t>
            </a:r>
            <a:endParaRPr lang="en-US" altLang="ko-KR" sz="1400" b="1" dirty="0"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err="1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패잘알들의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활동이 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궁금하다면</a:t>
            </a:r>
            <a:endParaRPr lang="en-US" altLang="ko-KR" sz="800" b="1" dirty="0" smtClean="0">
              <a:solidFill>
                <a:prstClr val="white">
                  <a:lumMod val="75000"/>
                </a:prstClr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이곳으로</a:t>
            </a:r>
            <a:r>
              <a:rPr lang="en-US" altLang="ko-KR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</a:endParaRPr>
          </a:p>
          <a:p>
            <a:pPr algn="r"/>
            <a:r>
              <a:rPr lang="ko-KR" altLang="en-US" sz="1400" b="1" dirty="0">
                <a:solidFill>
                  <a:srgbClr val="00B0F0"/>
                </a:solidFill>
                <a:latin typeface="+mj-ea"/>
              </a:rPr>
              <a:t>패션 타임라인</a:t>
            </a:r>
            <a:endParaRPr lang="en-US" altLang="ko-KR" sz="1400" b="1" dirty="0">
              <a:solidFill>
                <a:srgbClr val="00B0F0"/>
              </a:solidFill>
              <a:latin typeface="+mj-ea"/>
            </a:endParaRPr>
          </a:p>
          <a:p>
            <a:pPr algn="r"/>
            <a:r>
              <a:rPr lang="ko-KR" altLang="en-US" sz="800" b="1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사용자들이 </a:t>
            </a:r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포스팅한 핏팅 조합들을 확인해보세요</a:t>
            </a:r>
            <a:endParaRPr lang="en-US" altLang="ko-KR" sz="8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TextBox 65"/>
          <p:cNvSpPr txBox="1"/>
          <p:nvPr/>
        </p:nvSpPr>
        <p:spPr>
          <a:xfrm>
            <a:off x="829251" y="3437385"/>
            <a:ext cx="115129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1" i="1" u="sng" dirty="0"/>
              <a:t>불광동 바보형</a:t>
            </a:r>
            <a:endParaRPr lang="en-US" altLang="ko-KR" sz="1100" b="1" i="1" u="sng" dirty="0"/>
          </a:p>
          <a:p>
            <a:r>
              <a:rPr lang="en-US" altLang="ko-KR" sz="800" dirty="0"/>
              <a:t>7LV, </a:t>
            </a:r>
            <a:r>
              <a:rPr lang="ko-KR" altLang="en-US" sz="800" dirty="0"/>
              <a:t>옷</a:t>
            </a:r>
            <a:r>
              <a:rPr lang="en-US" altLang="ko-KR" sz="800" dirty="0"/>
              <a:t>(73), </a:t>
            </a:r>
            <a:r>
              <a:rPr lang="ko-KR" altLang="en-US" sz="800" dirty="0"/>
              <a:t>뱃지</a:t>
            </a:r>
            <a:r>
              <a:rPr lang="en-US" altLang="ko-KR" sz="800" dirty="0"/>
              <a:t>(12</a:t>
            </a:r>
            <a:r>
              <a:rPr lang="en-US" altLang="ko-KR" sz="1050" dirty="0"/>
              <a:t>)</a:t>
            </a:r>
            <a:r>
              <a:rPr lang="ko-KR" altLang="en-US" sz="1050" dirty="0"/>
              <a:t>  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  <p:pic>
        <p:nvPicPr>
          <p:cNvPr id="60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8" y="3363024"/>
            <a:ext cx="558347" cy="558917"/>
          </a:xfrm>
          <a:prstGeom prst="rect">
            <a:avLst/>
          </a:prstGeom>
        </p:spPr>
      </p:pic>
      <p:sp>
        <p:nvSpPr>
          <p:cNvPr id="61" name="TextBox 20"/>
          <p:cNvSpPr txBox="1"/>
          <p:nvPr/>
        </p:nvSpPr>
        <p:spPr>
          <a:xfrm>
            <a:off x="140002" y="2552778"/>
            <a:ext cx="19758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1" dirty="0" smtClean="0">
                <a:latin typeface="+mn-ea"/>
              </a:rPr>
              <a:t>패션 타임라인</a:t>
            </a:r>
            <a:endParaRPr lang="en-US" altLang="ko-KR" sz="1100" b="1" dirty="0" smtClean="0">
              <a:latin typeface="+mn-ea"/>
            </a:endParaRPr>
          </a:p>
          <a:p>
            <a:endParaRPr lang="en-US" altLang="ko-KR" sz="1100" dirty="0" smtClean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인기유저 둘러보기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62" name="TextBox 20"/>
          <p:cNvSpPr txBox="1"/>
          <p:nvPr/>
        </p:nvSpPr>
        <p:spPr>
          <a:xfrm>
            <a:off x="2801814" y="1830535"/>
            <a:ext cx="2713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latin typeface="+mn-ea"/>
              </a:rPr>
              <a:t>HOME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|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dirty="0" err="1" smtClean="0">
                <a:latin typeface="+mn-ea"/>
              </a:rPr>
              <a:t>힙드로브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 err="1" smtClean="0">
                <a:latin typeface="+mn-ea"/>
              </a:rPr>
              <a:t>힙스</a:t>
            </a:r>
            <a:r>
              <a:rPr lang="ko-KR" altLang="en-US" sz="1100" dirty="0" err="1">
                <a:latin typeface="+mn-ea"/>
              </a:rPr>
              <a:t>탯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b="1" dirty="0" err="1" smtClean="0">
                <a:latin typeface="+mn-ea"/>
              </a:rPr>
              <a:t>입는다그</a:t>
            </a:r>
            <a:r>
              <a:rPr lang="ko-KR" altLang="en-US" sz="1100" b="1" dirty="0" err="1">
                <a:latin typeface="+mn-ea"/>
              </a:rPr>
              <a:t>램</a:t>
            </a:r>
            <a:r>
              <a:rPr lang="ko-KR" altLang="en-US" sz="1100" b="1" dirty="0" smtClean="0">
                <a:latin typeface="+mn-ea"/>
              </a:rPr>
              <a:t> </a:t>
            </a:r>
            <a:endParaRPr lang="ko-KR" altLang="en-US" sz="1100" b="1" dirty="0">
              <a:latin typeface="+mn-ea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lc="http://schemas.openxmlformats.org/drawingml/2006/lockedCanvas" xmlns:a16="http://schemas.microsoft.com/office/drawing/2014/main" id="{BE18AB14-0F45-4F29-8926-C526663C1E3A}"/>
              </a:ext>
            </a:extLst>
          </p:cNvPr>
          <p:cNvGrpSpPr/>
          <p:nvPr/>
        </p:nvGrpSpPr>
        <p:grpSpPr>
          <a:xfrm>
            <a:off x="2458128" y="2374910"/>
            <a:ext cx="5306466" cy="4347857"/>
            <a:chOff x="3028272" y="1973704"/>
            <a:chExt cx="5979775" cy="4899533"/>
          </a:xfrm>
        </p:grpSpPr>
        <p:pic>
          <p:nvPicPr>
            <p:cNvPr id="4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3214" y="1999513"/>
              <a:ext cx="1781175" cy="1800225"/>
            </a:xfrm>
            <a:prstGeom prst="rect">
              <a:avLst/>
            </a:prstGeom>
          </p:spPr>
        </p:pic>
        <p:pic>
          <p:nvPicPr>
            <p:cNvPr id="49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4591" y="1993660"/>
              <a:ext cx="1781175" cy="1800225"/>
            </a:xfrm>
            <a:prstGeom prst="rect">
              <a:avLst/>
            </a:prstGeom>
          </p:spPr>
        </p:pic>
        <p:pic>
          <p:nvPicPr>
            <p:cNvPr id="50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8272" y="4506020"/>
              <a:ext cx="1781175" cy="1800225"/>
            </a:xfrm>
            <a:prstGeom prst="rect">
              <a:avLst/>
            </a:prstGeom>
          </p:spPr>
        </p:pic>
        <p:pic>
          <p:nvPicPr>
            <p:cNvPr id="51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5968" y="1973704"/>
              <a:ext cx="1781175" cy="1800225"/>
            </a:xfrm>
            <a:prstGeom prst="rect">
              <a:avLst/>
            </a:prstGeom>
          </p:spPr>
        </p:pic>
        <p:pic>
          <p:nvPicPr>
            <p:cNvPr id="52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4591" y="4479800"/>
              <a:ext cx="1781175" cy="1800225"/>
            </a:xfrm>
            <a:prstGeom prst="rect">
              <a:avLst/>
            </a:prstGeom>
          </p:spPr>
        </p:pic>
        <p:pic>
          <p:nvPicPr>
            <p:cNvPr id="53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4998" y="4479800"/>
              <a:ext cx="1781175" cy="1800225"/>
            </a:xfrm>
            <a:prstGeom prst="rect">
              <a:avLst/>
            </a:prstGeom>
          </p:spPr>
        </p:pic>
        <p:sp>
          <p:nvSpPr>
            <p:cNvPr id="54" name="TextBox 2"/>
            <p:cNvSpPr txBox="1"/>
            <p:nvPr/>
          </p:nvSpPr>
          <p:spPr>
            <a:xfrm>
              <a:off x="3053214" y="3809894"/>
              <a:ext cx="1756233" cy="24622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>
                  <a:latin typeface="+mn-ea"/>
                </a:rPr>
                <a:t>윤모씨</a:t>
              </a:r>
              <a:r>
                <a:rPr lang="en-US" altLang="ko-KR" sz="1000" dirty="0">
                  <a:latin typeface="+mn-ea"/>
                </a:rPr>
                <a:t>: </a:t>
              </a:r>
              <a:r>
                <a:rPr lang="ko-KR" altLang="en-US" sz="1000" dirty="0">
                  <a:latin typeface="+mn-ea"/>
                </a:rPr>
                <a:t>낼 </a:t>
              </a:r>
              <a:r>
                <a:rPr lang="ko-KR" altLang="en-US" sz="1000" dirty="0" err="1">
                  <a:latin typeface="+mn-ea"/>
                </a:rPr>
                <a:t>입을구</a:t>
              </a:r>
              <a:r>
                <a:rPr lang="en-US" altLang="ko-KR" sz="1000" dirty="0">
                  <a:latin typeface="+mn-ea"/>
                </a:rPr>
                <a:t>…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55" name="TextBox 26"/>
            <p:cNvSpPr txBox="1"/>
            <p:nvPr/>
          </p:nvSpPr>
          <p:spPr>
            <a:xfrm>
              <a:off x="4974591" y="3810639"/>
              <a:ext cx="1756233" cy="2774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dirty="0">
                  <a:latin typeface="+mn-ea"/>
                </a:rPr>
                <a:t>Open-</a:t>
              </a:r>
              <a:r>
                <a:rPr lang="en-US" altLang="ko-KR" sz="1000" dirty="0" err="1">
                  <a:latin typeface="+mn-ea"/>
                </a:rPr>
                <a:t>api</a:t>
              </a:r>
              <a:r>
                <a:rPr lang="en-US" altLang="ko-KR" sz="1000" dirty="0">
                  <a:latin typeface="+mn-ea"/>
                </a:rPr>
                <a:t>: </a:t>
              </a:r>
              <a:r>
                <a:rPr lang="ko-KR" altLang="en-US" sz="1000" dirty="0" err="1" smtClean="0">
                  <a:latin typeface="+mn-ea"/>
                </a:rPr>
                <a:t>디비디비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56" name="TextBox 27"/>
            <p:cNvSpPr txBox="1"/>
            <p:nvPr/>
          </p:nvSpPr>
          <p:spPr>
            <a:xfrm>
              <a:off x="6895968" y="3802832"/>
              <a:ext cx="1756233" cy="24622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err="1">
                  <a:latin typeface="+mn-ea"/>
                </a:rPr>
                <a:t>꽃거지</a:t>
              </a:r>
              <a:r>
                <a:rPr lang="en-US" altLang="ko-KR" sz="1000" dirty="0">
                  <a:latin typeface="+mn-ea"/>
                </a:rPr>
                <a:t>: </a:t>
              </a:r>
              <a:r>
                <a:rPr lang="ko-KR" altLang="en-US" sz="1000" dirty="0">
                  <a:latin typeface="+mn-ea"/>
                </a:rPr>
                <a:t>내일은 </a:t>
              </a:r>
              <a:r>
                <a:rPr lang="ko-KR" altLang="en-US" sz="1000" dirty="0" err="1">
                  <a:latin typeface="+mn-ea"/>
                </a:rPr>
                <a:t>옷거지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57" name="TextBox 28"/>
            <p:cNvSpPr txBox="1"/>
            <p:nvPr/>
          </p:nvSpPr>
          <p:spPr>
            <a:xfrm>
              <a:off x="3048005" y="6327559"/>
              <a:ext cx="1756233" cy="24622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>
                  <a:latin typeface="+mn-ea"/>
                </a:rPr>
                <a:t>윤모씨</a:t>
              </a:r>
              <a:r>
                <a:rPr lang="en-US" altLang="ko-KR" sz="1000" dirty="0">
                  <a:latin typeface="+mn-ea"/>
                </a:rPr>
                <a:t>: </a:t>
              </a:r>
              <a:r>
                <a:rPr lang="ko-KR" altLang="en-US" sz="1000" dirty="0">
                  <a:latin typeface="+mn-ea"/>
                </a:rPr>
                <a:t>낼 </a:t>
              </a:r>
              <a:r>
                <a:rPr lang="ko-KR" altLang="en-US" sz="1000" dirty="0" err="1">
                  <a:latin typeface="+mn-ea"/>
                </a:rPr>
                <a:t>입을구</a:t>
              </a:r>
              <a:r>
                <a:rPr lang="en-US" altLang="ko-KR" sz="1000" dirty="0">
                  <a:latin typeface="+mn-ea"/>
                </a:rPr>
                <a:t>…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63" name="TextBox 29"/>
            <p:cNvSpPr txBox="1"/>
            <p:nvPr/>
          </p:nvSpPr>
          <p:spPr>
            <a:xfrm>
              <a:off x="4969381" y="6328304"/>
              <a:ext cx="1756233" cy="2774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dirty="0">
                  <a:latin typeface="+mn-ea"/>
                </a:rPr>
                <a:t>Open-</a:t>
              </a:r>
              <a:r>
                <a:rPr lang="en-US" altLang="ko-KR" sz="1000" dirty="0" err="1">
                  <a:latin typeface="+mn-ea"/>
                </a:rPr>
                <a:t>api</a:t>
              </a:r>
              <a:r>
                <a:rPr lang="en-US" altLang="ko-KR" sz="1000" dirty="0">
                  <a:latin typeface="+mn-ea"/>
                </a:rPr>
                <a:t>: </a:t>
              </a:r>
              <a:r>
                <a:rPr lang="ko-KR" altLang="en-US" sz="1000" dirty="0" err="1" smtClean="0">
                  <a:latin typeface="+mn-ea"/>
                </a:rPr>
                <a:t>디비디비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64" name="TextBox 30"/>
            <p:cNvSpPr txBox="1"/>
            <p:nvPr/>
          </p:nvSpPr>
          <p:spPr>
            <a:xfrm>
              <a:off x="6934301" y="6320497"/>
              <a:ext cx="1756233" cy="24622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err="1">
                  <a:latin typeface="+mn-ea"/>
                </a:rPr>
                <a:t>꽃거지</a:t>
              </a:r>
              <a:r>
                <a:rPr lang="en-US" altLang="ko-KR" sz="1000" dirty="0">
                  <a:latin typeface="+mn-ea"/>
                </a:rPr>
                <a:t>: </a:t>
              </a:r>
              <a:r>
                <a:rPr lang="ko-KR" altLang="en-US" sz="1000" dirty="0">
                  <a:latin typeface="+mn-ea"/>
                </a:rPr>
                <a:t>내일은 </a:t>
              </a:r>
              <a:r>
                <a:rPr lang="ko-KR" altLang="en-US" sz="1000" dirty="0" err="1">
                  <a:latin typeface="+mn-ea"/>
                </a:rPr>
                <a:t>옷거지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65" name="TextBox 3"/>
            <p:cNvSpPr txBox="1"/>
            <p:nvPr/>
          </p:nvSpPr>
          <p:spPr>
            <a:xfrm>
              <a:off x="4130284" y="4049297"/>
              <a:ext cx="992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/>
                <a:t>23:33:27</a:t>
              </a:r>
              <a:endParaRPr lang="ko-KR" altLang="en-US" sz="1200" dirty="0"/>
            </a:p>
          </p:txBody>
        </p:sp>
        <p:sp>
          <p:nvSpPr>
            <p:cNvPr id="66" name="Heart 19"/>
            <p:cNvSpPr/>
            <p:nvPr/>
          </p:nvSpPr>
          <p:spPr>
            <a:xfrm>
              <a:off x="3091547" y="4114171"/>
              <a:ext cx="203195" cy="131681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1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" name="6-Point Star 21"/>
            <p:cNvSpPr/>
            <p:nvPr/>
          </p:nvSpPr>
          <p:spPr>
            <a:xfrm>
              <a:off x="3355275" y="4071374"/>
              <a:ext cx="226324" cy="195965"/>
            </a:xfrm>
            <a:prstGeom prst="star6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3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" name="Oval Callout 22"/>
            <p:cNvSpPr/>
            <p:nvPr/>
          </p:nvSpPr>
          <p:spPr>
            <a:xfrm>
              <a:off x="3641016" y="4078411"/>
              <a:ext cx="212141" cy="174171"/>
            </a:xfrm>
            <a:prstGeom prst="wedgeEllipseCallou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…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35"/>
            <p:cNvSpPr txBox="1"/>
            <p:nvPr/>
          </p:nvSpPr>
          <p:spPr>
            <a:xfrm>
              <a:off x="5992957" y="4056602"/>
              <a:ext cx="992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/>
                <a:t>23:33:27</a:t>
              </a:r>
              <a:endParaRPr lang="ko-KR" altLang="en-US" sz="1200" dirty="0"/>
            </a:p>
          </p:txBody>
        </p:sp>
        <p:sp>
          <p:nvSpPr>
            <p:cNvPr id="70" name="Heart 36"/>
            <p:cNvSpPr/>
            <p:nvPr/>
          </p:nvSpPr>
          <p:spPr>
            <a:xfrm>
              <a:off x="4954220" y="4121476"/>
              <a:ext cx="203195" cy="131681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1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" name="6-Point Star 37"/>
            <p:cNvSpPr/>
            <p:nvPr/>
          </p:nvSpPr>
          <p:spPr>
            <a:xfrm>
              <a:off x="5217948" y="4078679"/>
              <a:ext cx="226324" cy="195965"/>
            </a:xfrm>
            <a:prstGeom prst="star6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3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2" name="Oval Callout 38"/>
            <p:cNvSpPr/>
            <p:nvPr/>
          </p:nvSpPr>
          <p:spPr>
            <a:xfrm>
              <a:off x="5503689" y="4085716"/>
              <a:ext cx="212141" cy="174171"/>
            </a:xfrm>
            <a:prstGeom prst="wedgeEllipseCallou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…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39"/>
            <p:cNvSpPr txBox="1"/>
            <p:nvPr/>
          </p:nvSpPr>
          <p:spPr>
            <a:xfrm>
              <a:off x="7990045" y="4044066"/>
              <a:ext cx="992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/>
                <a:t>23:33:27</a:t>
              </a:r>
              <a:endParaRPr lang="ko-KR" altLang="en-US" sz="1200" dirty="0"/>
            </a:p>
          </p:txBody>
        </p:sp>
        <p:sp>
          <p:nvSpPr>
            <p:cNvPr id="74" name="Heart 40"/>
            <p:cNvSpPr/>
            <p:nvPr/>
          </p:nvSpPr>
          <p:spPr>
            <a:xfrm>
              <a:off x="6951308" y="4108940"/>
              <a:ext cx="203195" cy="131681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1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5" name="6-Point Star 41"/>
            <p:cNvSpPr/>
            <p:nvPr/>
          </p:nvSpPr>
          <p:spPr>
            <a:xfrm>
              <a:off x="7215036" y="4066143"/>
              <a:ext cx="226324" cy="195965"/>
            </a:xfrm>
            <a:prstGeom prst="star6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3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6" name="Oval Callout 42"/>
            <p:cNvSpPr/>
            <p:nvPr/>
          </p:nvSpPr>
          <p:spPr>
            <a:xfrm>
              <a:off x="7500777" y="4073180"/>
              <a:ext cx="212141" cy="174171"/>
            </a:xfrm>
            <a:prstGeom prst="wedgeEllipseCallou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…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7" name="TextBox 47"/>
            <p:cNvSpPr txBox="1"/>
            <p:nvPr/>
          </p:nvSpPr>
          <p:spPr>
            <a:xfrm>
              <a:off x="4148335" y="6580051"/>
              <a:ext cx="992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/>
                <a:t>23:33:27</a:t>
              </a:r>
              <a:endParaRPr lang="ko-KR" altLang="en-US" sz="1200" dirty="0"/>
            </a:p>
          </p:txBody>
        </p:sp>
        <p:sp>
          <p:nvSpPr>
            <p:cNvPr id="78" name="Heart 48"/>
            <p:cNvSpPr/>
            <p:nvPr/>
          </p:nvSpPr>
          <p:spPr>
            <a:xfrm>
              <a:off x="3109598" y="6644925"/>
              <a:ext cx="203195" cy="131681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1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9" name="6-Point Star 50"/>
            <p:cNvSpPr/>
            <p:nvPr/>
          </p:nvSpPr>
          <p:spPr>
            <a:xfrm>
              <a:off x="3373326" y="6602128"/>
              <a:ext cx="226324" cy="195965"/>
            </a:xfrm>
            <a:prstGeom prst="star6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3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0" name="Oval Callout 51"/>
            <p:cNvSpPr/>
            <p:nvPr/>
          </p:nvSpPr>
          <p:spPr>
            <a:xfrm>
              <a:off x="3659067" y="6609165"/>
              <a:ext cx="212141" cy="174171"/>
            </a:xfrm>
            <a:prstGeom prst="wedgeEllipseCallou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…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52"/>
            <p:cNvSpPr txBox="1"/>
            <p:nvPr/>
          </p:nvSpPr>
          <p:spPr>
            <a:xfrm>
              <a:off x="6072685" y="6581478"/>
              <a:ext cx="992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/>
                <a:t>23:33:27</a:t>
              </a:r>
              <a:endParaRPr lang="ko-KR" altLang="en-US" sz="1200" dirty="0"/>
            </a:p>
          </p:txBody>
        </p:sp>
        <p:sp>
          <p:nvSpPr>
            <p:cNvPr id="82" name="Heart 53"/>
            <p:cNvSpPr/>
            <p:nvPr/>
          </p:nvSpPr>
          <p:spPr>
            <a:xfrm>
              <a:off x="5033948" y="6646352"/>
              <a:ext cx="203195" cy="131681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1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3" name="6-Point Star 54"/>
            <p:cNvSpPr/>
            <p:nvPr/>
          </p:nvSpPr>
          <p:spPr>
            <a:xfrm>
              <a:off x="5297676" y="6603555"/>
              <a:ext cx="226324" cy="195965"/>
            </a:xfrm>
            <a:prstGeom prst="star6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3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4" name="Oval Callout 55"/>
            <p:cNvSpPr/>
            <p:nvPr/>
          </p:nvSpPr>
          <p:spPr>
            <a:xfrm>
              <a:off x="5583417" y="6610592"/>
              <a:ext cx="212141" cy="174171"/>
            </a:xfrm>
            <a:prstGeom prst="wedgeEllipseCallou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…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56"/>
            <p:cNvSpPr txBox="1"/>
            <p:nvPr/>
          </p:nvSpPr>
          <p:spPr>
            <a:xfrm>
              <a:off x="8015579" y="6596238"/>
              <a:ext cx="992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/>
                <a:t>23:33:27</a:t>
              </a:r>
              <a:endParaRPr lang="ko-KR" altLang="en-US" sz="1200" dirty="0"/>
            </a:p>
          </p:txBody>
        </p:sp>
        <p:sp>
          <p:nvSpPr>
            <p:cNvPr id="86" name="Heart 57"/>
            <p:cNvSpPr/>
            <p:nvPr/>
          </p:nvSpPr>
          <p:spPr>
            <a:xfrm>
              <a:off x="6976842" y="6661112"/>
              <a:ext cx="203195" cy="131681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1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7" name="6-Point Star 58"/>
            <p:cNvSpPr/>
            <p:nvPr/>
          </p:nvSpPr>
          <p:spPr>
            <a:xfrm>
              <a:off x="7240570" y="6618315"/>
              <a:ext cx="226324" cy="195965"/>
            </a:xfrm>
            <a:prstGeom prst="star6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3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8" name="Oval Callout 59"/>
            <p:cNvSpPr/>
            <p:nvPr/>
          </p:nvSpPr>
          <p:spPr>
            <a:xfrm>
              <a:off x="7526311" y="6625352"/>
              <a:ext cx="212141" cy="174171"/>
            </a:xfrm>
            <a:prstGeom prst="wedgeEllipseCallou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…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410" y="2587222"/>
            <a:ext cx="140950" cy="18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214878" y="2587222"/>
            <a:ext cx="762531" cy="1800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72889" y="2568458"/>
            <a:ext cx="5994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실시간</a:t>
            </a:r>
            <a:endParaRPr lang="ko-KR" altLang="en-US" sz="800" dirty="0"/>
          </a:p>
        </p:txBody>
      </p:sp>
      <p:grpSp>
        <p:nvGrpSpPr>
          <p:cNvPr id="89" name="그룹 88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434073" y="1309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12롯데마트행복Light" pitchFamily="18" charset="-127"/>
                <a:ea typeface="12롯데마트행복Light" pitchFamily="18" charset="-127"/>
              </a:rPr>
              <a:t>UX DRAFT</a:t>
            </a:r>
            <a:endParaRPr lang="ko-KR" altLang="en-US" sz="2000" dirty="0">
              <a:solidFill>
                <a:schemeClr val="bg1"/>
              </a:solidFill>
              <a:latin typeface="12롯데마트행복Light" pitchFamily="18" charset="-127"/>
              <a:ea typeface="12롯데마트행복Light" pitchFamily="18" charset="-127"/>
            </a:endParaRPr>
          </a:p>
        </p:txBody>
      </p:sp>
      <p:pic>
        <p:nvPicPr>
          <p:cNvPr id="93" name="Picture 2" descr="C:\Users\novem\Downloads\curso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186" y="4077461"/>
            <a:ext cx="475617" cy="4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2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.unsplash.com/photo-1504640381437-3e7e37b039a1?ixlib=rb-0.3.5&amp;ixid=eyJhcHBfaWQiOjEyMDd9&amp;s=6cfe9018b152bf485b8447ec8ea5d814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398B2130-921A-498F-846A-16A3DB65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40E7BDF-E859-4D10-957F-E7693A79E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xmlns="" id="{F062EA16-42A1-43F0-B898-265E68DC4FA6}"/>
              </a:ext>
            </a:extLst>
          </p:cNvPr>
          <p:cNvSpPr/>
          <p:nvPr/>
        </p:nvSpPr>
        <p:spPr>
          <a:xfrm rot="5400000" flipH="1">
            <a:off x="3410606" y="-2605375"/>
            <a:ext cx="573890" cy="7395099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xmlns="" id="{A7EFF5E9-0808-4F7E-B595-969362A9FCFB}"/>
              </a:ext>
            </a:extLst>
          </p:cNvPr>
          <p:cNvSpPr/>
          <p:nvPr/>
        </p:nvSpPr>
        <p:spPr>
          <a:xfrm rot="16200000" flipH="1">
            <a:off x="9506606" y="-1879149"/>
            <a:ext cx="573890" cy="4796900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5317" y="1502230"/>
            <a:ext cx="7912355" cy="5290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4166" y="1668953"/>
            <a:ext cx="1941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Hip-</a:t>
            </a:r>
            <a:r>
              <a:rPr lang="en-US" altLang="ko-KR" sz="3200" dirty="0" err="1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Drobe</a:t>
            </a:r>
            <a:endParaRPr lang="ko-KR" altLang="en-US" sz="3200" dirty="0">
              <a:ln>
                <a:solidFill>
                  <a:schemeClr val="tx1"/>
                </a:solidFill>
              </a:ln>
              <a:latin typeface="BrushScript BT" pitchFamily="2" charset="0"/>
            </a:endParaRPr>
          </a:p>
        </p:txBody>
      </p:sp>
      <p:cxnSp>
        <p:nvCxnSpPr>
          <p:cNvPr id="152" name="Straight Connector 11"/>
          <p:cNvCxnSpPr/>
          <p:nvPr/>
        </p:nvCxnSpPr>
        <p:spPr>
          <a:xfrm>
            <a:off x="65317" y="2247952"/>
            <a:ext cx="79123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7"/>
          <p:cNvSpPr txBox="1"/>
          <p:nvPr/>
        </p:nvSpPr>
        <p:spPr>
          <a:xfrm>
            <a:off x="4817086" y="1548605"/>
            <a:ext cx="314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100" b="1" i="1" dirty="0">
                <a:latin typeface="+mj-ea"/>
                <a:ea typeface="+mj-ea"/>
              </a:rPr>
              <a:t>불광동 바보형</a:t>
            </a:r>
            <a:r>
              <a:rPr lang="ko-KR" altLang="en-US" sz="800" b="1" dirty="0">
                <a:latin typeface="+mj-ea"/>
                <a:ea typeface="+mj-ea"/>
              </a:rPr>
              <a:t>님</a:t>
            </a:r>
            <a:r>
              <a:rPr lang="ko-KR" altLang="en-US" sz="1100" b="1" dirty="0">
                <a:latin typeface="+mj-ea"/>
                <a:ea typeface="+mj-ea"/>
              </a:rPr>
              <a:t> </a:t>
            </a:r>
            <a:r>
              <a:rPr lang="en-US" altLang="ko-KR" sz="1100" b="1" dirty="0">
                <a:latin typeface="+mj-ea"/>
                <a:ea typeface="+mj-ea"/>
              </a:rPr>
              <a:t>(</a:t>
            </a:r>
            <a:r>
              <a:rPr lang="ko-KR" altLang="en-US" sz="1100" b="1" dirty="0">
                <a:latin typeface="+mj-ea"/>
                <a:ea typeface="+mj-ea"/>
              </a:rPr>
              <a:t>내 옷장 </a:t>
            </a:r>
            <a:r>
              <a:rPr lang="en-US" altLang="ko-KR" sz="1100" b="1" dirty="0">
                <a:latin typeface="+mj-ea"/>
                <a:ea typeface="+mj-ea"/>
              </a:rPr>
              <a:t>73ea, 230</a:t>
            </a:r>
            <a:r>
              <a:rPr lang="ko-KR" altLang="en-US" sz="1100" b="1" dirty="0">
                <a:latin typeface="+mj-ea"/>
                <a:ea typeface="+mj-ea"/>
              </a:rPr>
              <a:t>위</a:t>
            </a:r>
            <a:r>
              <a:rPr lang="en-US" altLang="ko-KR" sz="1100" b="1" dirty="0">
                <a:latin typeface="+mj-ea"/>
                <a:ea typeface="+mj-ea"/>
              </a:rPr>
              <a:t>)</a:t>
            </a:r>
            <a:endParaRPr lang="ko-KR" altLang="en-US" sz="1100" b="1" dirty="0">
              <a:latin typeface="+mj-ea"/>
              <a:ea typeface="+mj-ea"/>
            </a:endParaRPr>
          </a:p>
        </p:txBody>
      </p:sp>
      <p:sp>
        <p:nvSpPr>
          <p:cNvPr id="58" name="TextBox 16"/>
          <p:cNvSpPr txBox="1"/>
          <p:nvPr/>
        </p:nvSpPr>
        <p:spPr>
          <a:xfrm>
            <a:off x="195403" y="4033524"/>
            <a:ext cx="187454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ko-KR" altLang="en-US" sz="1400" b="1" dirty="0">
                <a:latin typeface="맑은 고딕" panose="020B0503020000020004" pitchFamily="50" charset="-127"/>
              </a:rPr>
              <a:t>내 옷장 가기</a:t>
            </a:r>
            <a:endParaRPr lang="en-US" altLang="ko-KR" sz="1400" b="1" dirty="0"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나만의 옷장에 옷을 등록하고 매일매일 인사이트를</a:t>
            </a:r>
            <a:r>
              <a:rPr lang="en-US" altLang="ko-KR" sz="9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 algn="r"/>
            <a:r>
              <a:rPr lang="ko-KR" altLang="en-US" sz="1400" b="1" dirty="0" smtClean="0">
                <a:latin typeface="맑은 고딕" panose="020B0503020000020004" pitchFamily="50" charset="-127"/>
              </a:rPr>
              <a:t>인기유저 </a:t>
            </a:r>
            <a:r>
              <a:rPr lang="ko-KR" altLang="en-US" sz="1400" b="1" dirty="0">
                <a:latin typeface="맑은 고딕" panose="020B0503020000020004" pitchFamily="50" charset="-127"/>
              </a:rPr>
              <a:t>둘러보기</a:t>
            </a:r>
            <a:endParaRPr lang="en-US" altLang="ko-KR" sz="1400" b="1" dirty="0"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err="1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패잘알들의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활동이 </a:t>
            </a:r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궁금하다면</a:t>
            </a:r>
            <a:endParaRPr lang="en-US" altLang="ko-KR" sz="800" b="1" dirty="0" smtClean="0">
              <a:solidFill>
                <a:prstClr val="white">
                  <a:lumMod val="75000"/>
                </a:prstClr>
              </a:solidFill>
              <a:latin typeface="맑은 고딕" panose="020B0503020000020004" pitchFamily="50" charset="-127"/>
            </a:endParaRPr>
          </a:p>
          <a:p>
            <a:pPr lvl="0" algn="r"/>
            <a:r>
              <a:rPr lang="ko-KR" altLang="en-US" sz="800" b="1" dirty="0" smtClean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이곳으로</a:t>
            </a:r>
            <a:r>
              <a:rPr lang="en-US" altLang="ko-KR" sz="8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</a:rPr>
              <a:t>!</a:t>
            </a:r>
            <a:endParaRPr lang="ko-KR" altLang="en-US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</a:endParaRPr>
          </a:p>
          <a:p>
            <a:pPr algn="r"/>
            <a:r>
              <a:rPr lang="ko-KR" altLang="en-US" sz="1400" b="1" dirty="0">
                <a:solidFill>
                  <a:srgbClr val="00B0F0"/>
                </a:solidFill>
                <a:latin typeface="+mj-ea"/>
              </a:rPr>
              <a:t>패션 타임라인</a:t>
            </a:r>
            <a:endParaRPr lang="en-US" altLang="ko-KR" sz="1400" b="1" dirty="0">
              <a:solidFill>
                <a:srgbClr val="00B0F0"/>
              </a:solidFill>
              <a:latin typeface="+mj-ea"/>
            </a:endParaRPr>
          </a:p>
          <a:p>
            <a:pPr algn="r"/>
            <a:r>
              <a:rPr lang="ko-KR" altLang="en-US" sz="800" b="1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사용자들이 </a:t>
            </a:r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포스팅한 핏팅 조합들을 확인해보세요</a:t>
            </a:r>
            <a:endParaRPr lang="en-US" altLang="ko-KR" sz="8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pPr algn="r"/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TextBox 65"/>
          <p:cNvSpPr txBox="1"/>
          <p:nvPr/>
        </p:nvSpPr>
        <p:spPr>
          <a:xfrm>
            <a:off x="829251" y="3437385"/>
            <a:ext cx="115129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1" i="1" u="sng" dirty="0"/>
              <a:t>불광동 바보형</a:t>
            </a:r>
            <a:endParaRPr lang="en-US" altLang="ko-KR" sz="1100" b="1" i="1" u="sng" dirty="0"/>
          </a:p>
          <a:p>
            <a:r>
              <a:rPr lang="en-US" altLang="ko-KR" sz="800" dirty="0"/>
              <a:t>7LV, </a:t>
            </a:r>
            <a:r>
              <a:rPr lang="ko-KR" altLang="en-US" sz="800" dirty="0"/>
              <a:t>옷</a:t>
            </a:r>
            <a:r>
              <a:rPr lang="en-US" altLang="ko-KR" sz="800" dirty="0"/>
              <a:t>(73), </a:t>
            </a:r>
            <a:r>
              <a:rPr lang="ko-KR" altLang="en-US" sz="800" dirty="0"/>
              <a:t>뱃지</a:t>
            </a:r>
            <a:r>
              <a:rPr lang="en-US" altLang="ko-KR" sz="800" dirty="0"/>
              <a:t>(12</a:t>
            </a:r>
            <a:r>
              <a:rPr lang="en-US" altLang="ko-KR" sz="1050" dirty="0"/>
              <a:t>)</a:t>
            </a:r>
            <a:r>
              <a:rPr lang="ko-KR" altLang="en-US" sz="1050" dirty="0"/>
              <a:t>  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  <p:pic>
        <p:nvPicPr>
          <p:cNvPr id="60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8" y="3363024"/>
            <a:ext cx="558347" cy="558917"/>
          </a:xfrm>
          <a:prstGeom prst="rect">
            <a:avLst/>
          </a:prstGeom>
        </p:spPr>
      </p:pic>
      <p:sp>
        <p:nvSpPr>
          <p:cNvPr id="61" name="TextBox 20"/>
          <p:cNvSpPr txBox="1"/>
          <p:nvPr/>
        </p:nvSpPr>
        <p:spPr>
          <a:xfrm>
            <a:off x="140002" y="2552778"/>
            <a:ext cx="19758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1" dirty="0" smtClean="0">
                <a:latin typeface="+mn-ea"/>
              </a:rPr>
              <a:t>패션 타임라인</a:t>
            </a:r>
            <a:endParaRPr lang="en-US" altLang="ko-KR" sz="1100" b="1" dirty="0" smtClean="0">
              <a:latin typeface="+mn-ea"/>
            </a:endParaRPr>
          </a:p>
          <a:p>
            <a:endParaRPr lang="en-US" altLang="ko-KR" sz="1100" dirty="0" smtClean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인기유저 둘러보기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62" name="TextBox 20"/>
          <p:cNvSpPr txBox="1"/>
          <p:nvPr/>
        </p:nvSpPr>
        <p:spPr>
          <a:xfrm>
            <a:off x="2801814" y="1830535"/>
            <a:ext cx="2713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latin typeface="+mn-ea"/>
              </a:rPr>
              <a:t>HOME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|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dirty="0" err="1" smtClean="0">
                <a:latin typeface="+mn-ea"/>
              </a:rPr>
              <a:t>힙드로브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 err="1" smtClean="0">
                <a:latin typeface="+mn-ea"/>
              </a:rPr>
              <a:t>힙스</a:t>
            </a:r>
            <a:r>
              <a:rPr lang="ko-KR" altLang="en-US" sz="1100" dirty="0" err="1">
                <a:latin typeface="+mn-ea"/>
              </a:rPr>
              <a:t>탯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b="1" dirty="0" err="1" smtClean="0">
                <a:latin typeface="+mn-ea"/>
              </a:rPr>
              <a:t>입는다그</a:t>
            </a:r>
            <a:r>
              <a:rPr lang="ko-KR" altLang="en-US" sz="1100" b="1" dirty="0" err="1">
                <a:latin typeface="+mn-ea"/>
              </a:rPr>
              <a:t>램</a:t>
            </a:r>
            <a:r>
              <a:rPr lang="ko-KR" altLang="en-US" sz="1100" b="1" dirty="0" smtClean="0">
                <a:latin typeface="+mn-ea"/>
              </a:rPr>
              <a:t> </a:t>
            </a:r>
            <a:endParaRPr lang="ko-KR" altLang="en-US" sz="1100" b="1" dirty="0">
              <a:latin typeface="+mn-ea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410" y="2587222"/>
            <a:ext cx="140950" cy="18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214878" y="2587222"/>
            <a:ext cx="762531" cy="1800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72889" y="2568458"/>
            <a:ext cx="5994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실시간</a:t>
            </a:r>
            <a:endParaRPr lang="ko-KR" altLang="en-US" sz="800" dirty="0"/>
          </a:p>
        </p:txBody>
      </p:sp>
      <p:grpSp>
        <p:nvGrpSpPr>
          <p:cNvPr id="9" name="그룹 8"/>
          <p:cNvGrpSpPr/>
          <p:nvPr/>
        </p:nvGrpSpPr>
        <p:grpSpPr>
          <a:xfrm>
            <a:off x="2437873" y="2664024"/>
            <a:ext cx="5171841" cy="4010983"/>
            <a:chOff x="2045971" y="2375031"/>
            <a:chExt cx="5941517" cy="4607900"/>
          </a:xfrm>
        </p:grpSpPr>
        <p:pic>
          <p:nvPicPr>
            <p:cNvPr id="89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1543" y="2843043"/>
              <a:ext cx="3507607" cy="3545121"/>
            </a:xfrm>
            <a:prstGeom prst="rect">
              <a:avLst/>
            </a:prstGeom>
          </p:spPr>
        </p:pic>
        <p:sp>
          <p:nvSpPr>
            <p:cNvPr id="90" name="TextBox 49"/>
            <p:cNvSpPr txBox="1"/>
            <p:nvPr/>
          </p:nvSpPr>
          <p:spPr>
            <a:xfrm>
              <a:off x="2045971" y="2375031"/>
              <a:ext cx="3997877" cy="3535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 smtClean="0">
                  <a:latin typeface="+mn-ea"/>
                </a:rPr>
                <a:t>No.1  </a:t>
              </a:r>
              <a:r>
                <a:rPr lang="ko-KR" altLang="en-US" sz="1400" dirty="0" smtClean="0">
                  <a:latin typeface="+mn-ea"/>
                </a:rPr>
                <a:t>낼 </a:t>
              </a:r>
              <a:r>
                <a:rPr lang="ko-KR" altLang="en-US" sz="1400" dirty="0" err="1">
                  <a:latin typeface="+mn-ea"/>
                </a:rPr>
                <a:t>입을구</a:t>
              </a:r>
              <a:r>
                <a:rPr lang="en-US" altLang="ko-KR" sz="1400" dirty="0">
                  <a:latin typeface="+mn-ea"/>
                </a:rPr>
                <a:t>…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91" name="TextBox 50"/>
            <p:cNvSpPr txBox="1"/>
            <p:nvPr/>
          </p:nvSpPr>
          <p:spPr>
            <a:xfrm>
              <a:off x="5083851" y="6379122"/>
              <a:ext cx="992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/>
                <a:t>23:33:27</a:t>
              </a:r>
              <a:endParaRPr lang="ko-KR" altLang="en-US" sz="1200" dirty="0"/>
            </a:p>
          </p:txBody>
        </p:sp>
        <p:sp>
          <p:nvSpPr>
            <p:cNvPr id="92" name="Heart 19"/>
            <p:cNvSpPr/>
            <p:nvPr/>
          </p:nvSpPr>
          <p:spPr>
            <a:xfrm>
              <a:off x="2381543" y="6437834"/>
              <a:ext cx="388513" cy="223047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1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3" name="6-Point Star 21"/>
            <p:cNvSpPr/>
            <p:nvPr/>
          </p:nvSpPr>
          <p:spPr>
            <a:xfrm>
              <a:off x="2927307" y="6365151"/>
              <a:ext cx="406481" cy="337932"/>
            </a:xfrm>
            <a:prstGeom prst="star6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3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4" name="Oval Callout 22"/>
            <p:cNvSpPr/>
            <p:nvPr/>
          </p:nvSpPr>
          <p:spPr>
            <a:xfrm>
              <a:off x="3495825" y="6391053"/>
              <a:ext cx="332548" cy="254581"/>
            </a:xfrm>
            <a:prstGeom prst="wedgeEllipseCallou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…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55"/>
            <p:cNvSpPr txBox="1"/>
            <p:nvPr/>
          </p:nvSpPr>
          <p:spPr>
            <a:xfrm>
              <a:off x="6419945" y="2436479"/>
              <a:ext cx="1567543" cy="318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200" b="1" dirty="0"/>
                <a:t>추천 </a:t>
              </a:r>
              <a:r>
                <a:rPr lang="en-US" altLang="ko-KR" sz="1200" b="1" dirty="0"/>
                <a:t>/ </a:t>
              </a:r>
              <a:r>
                <a:rPr lang="ko-KR" altLang="en-US" sz="1200" b="1" dirty="0"/>
                <a:t>유사 코디</a:t>
              </a:r>
              <a:endParaRPr lang="en-US" altLang="ko-KR" sz="1200" b="1" dirty="0"/>
            </a:p>
          </p:txBody>
        </p:sp>
        <p:pic>
          <p:nvPicPr>
            <p:cNvPr id="96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7345" y="2952128"/>
              <a:ext cx="1295445" cy="1309300"/>
            </a:xfrm>
            <a:prstGeom prst="rect">
              <a:avLst/>
            </a:prstGeom>
          </p:spPr>
        </p:pic>
        <p:pic>
          <p:nvPicPr>
            <p:cNvPr id="97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7344" y="4477565"/>
              <a:ext cx="1295445" cy="1309300"/>
            </a:xfrm>
            <a:prstGeom prst="rect">
              <a:avLst/>
            </a:prstGeom>
          </p:spPr>
        </p:pic>
        <p:pic>
          <p:nvPicPr>
            <p:cNvPr id="9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7344" y="6048433"/>
              <a:ext cx="1295445" cy="934498"/>
            </a:xfrm>
            <a:prstGeom prst="rect">
              <a:avLst/>
            </a:prstGeom>
          </p:spPr>
        </p:pic>
      </p:grpSp>
      <p:sp>
        <p:nvSpPr>
          <p:cNvPr id="99" name="TextBox 98"/>
          <p:cNvSpPr txBox="1"/>
          <p:nvPr/>
        </p:nvSpPr>
        <p:spPr>
          <a:xfrm>
            <a:off x="466433" y="850163"/>
            <a:ext cx="6318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입는다그램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페이지 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– 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패션 타임라인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(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게시글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)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34073" y="1309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12롯데마트행복Light" pitchFamily="18" charset="-127"/>
                <a:ea typeface="12롯데마트행복Light" pitchFamily="18" charset="-127"/>
              </a:rPr>
              <a:t>UX DRAFT</a:t>
            </a:r>
            <a:endParaRPr lang="ko-KR" altLang="en-US" sz="2000" dirty="0">
              <a:solidFill>
                <a:schemeClr val="bg1"/>
              </a:solidFill>
              <a:latin typeface="12롯데마트행복Light" pitchFamily="18" charset="-127"/>
              <a:ea typeface="12롯데마트행복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35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.unsplash.com/photo-1504640381437-3e7e37b039a1?ixlib=rb-0.3.5&amp;ixid=eyJhcHBfaWQiOjEyMDd9&amp;s=6cfe9018b152bf485b8447ec8ea5d814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398B2130-921A-498F-846A-16A3DB65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40E7BDF-E859-4D10-957F-E7693A79E5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xmlns="" id="{F062EA16-42A1-43F0-B898-265E68DC4FA6}"/>
              </a:ext>
            </a:extLst>
          </p:cNvPr>
          <p:cNvSpPr/>
          <p:nvPr/>
        </p:nvSpPr>
        <p:spPr>
          <a:xfrm rot="5400000" flipH="1">
            <a:off x="3410606" y="-2605375"/>
            <a:ext cx="573890" cy="7395099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xmlns="" id="{A7EFF5E9-0808-4F7E-B595-969362A9FCFB}"/>
              </a:ext>
            </a:extLst>
          </p:cNvPr>
          <p:cNvSpPr/>
          <p:nvPr/>
        </p:nvSpPr>
        <p:spPr>
          <a:xfrm rot="16200000" flipH="1">
            <a:off x="9506606" y="-1879149"/>
            <a:ext cx="573890" cy="4796900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5317" y="1502230"/>
            <a:ext cx="7912355" cy="5290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4166" y="1668953"/>
            <a:ext cx="1941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Hip-</a:t>
            </a:r>
            <a:r>
              <a:rPr lang="en-US" altLang="ko-KR" sz="3200" dirty="0" err="1" smtClean="0">
                <a:ln>
                  <a:solidFill>
                    <a:schemeClr val="tx1"/>
                  </a:solidFill>
                </a:ln>
                <a:latin typeface="BrushScript BT" pitchFamily="2" charset="0"/>
              </a:rPr>
              <a:t>Drobe</a:t>
            </a:r>
            <a:endParaRPr lang="ko-KR" altLang="en-US" sz="3200" dirty="0">
              <a:ln>
                <a:solidFill>
                  <a:schemeClr val="tx1"/>
                </a:solidFill>
              </a:ln>
              <a:latin typeface="BrushScript BT" pitchFamily="2" charset="0"/>
            </a:endParaRPr>
          </a:p>
        </p:txBody>
      </p:sp>
      <p:cxnSp>
        <p:nvCxnSpPr>
          <p:cNvPr id="152" name="Straight Connector 11"/>
          <p:cNvCxnSpPr/>
          <p:nvPr/>
        </p:nvCxnSpPr>
        <p:spPr>
          <a:xfrm>
            <a:off x="65317" y="2247952"/>
            <a:ext cx="79123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7"/>
          <p:cNvSpPr txBox="1"/>
          <p:nvPr/>
        </p:nvSpPr>
        <p:spPr>
          <a:xfrm>
            <a:off x="4817086" y="1548605"/>
            <a:ext cx="314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100" b="1" i="1" dirty="0">
                <a:latin typeface="+mj-ea"/>
                <a:ea typeface="+mj-ea"/>
              </a:rPr>
              <a:t>불광동 바보형</a:t>
            </a:r>
            <a:r>
              <a:rPr lang="ko-KR" altLang="en-US" sz="800" b="1" dirty="0">
                <a:latin typeface="+mj-ea"/>
                <a:ea typeface="+mj-ea"/>
              </a:rPr>
              <a:t>님</a:t>
            </a:r>
            <a:r>
              <a:rPr lang="ko-KR" altLang="en-US" sz="1100" b="1" dirty="0">
                <a:latin typeface="+mj-ea"/>
                <a:ea typeface="+mj-ea"/>
              </a:rPr>
              <a:t> </a:t>
            </a:r>
            <a:r>
              <a:rPr lang="en-US" altLang="ko-KR" sz="1100" b="1" dirty="0">
                <a:latin typeface="+mj-ea"/>
                <a:ea typeface="+mj-ea"/>
              </a:rPr>
              <a:t>(</a:t>
            </a:r>
            <a:r>
              <a:rPr lang="ko-KR" altLang="en-US" sz="1100" b="1" dirty="0">
                <a:latin typeface="+mj-ea"/>
                <a:ea typeface="+mj-ea"/>
              </a:rPr>
              <a:t>내 옷장 </a:t>
            </a:r>
            <a:r>
              <a:rPr lang="en-US" altLang="ko-KR" sz="1100" b="1" dirty="0">
                <a:latin typeface="+mj-ea"/>
                <a:ea typeface="+mj-ea"/>
              </a:rPr>
              <a:t>73ea, 230</a:t>
            </a:r>
            <a:r>
              <a:rPr lang="ko-KR" altLang="en-US" sz="1100" b="1" dirty="0">
                <a:latin typeface="+mj-ea"/>
                <a:ea typeface="+mj-ea"/>
              </a:rPr>
              <a:t>위</a:t>
            </a:r>
            <a:r>
              <a:rPr lang="en-US" altLang="ko-KR" sz="1100" b="1" dirty="0">
                <a:latin typeface="+mj-ea"/>
                <a:ea typeface="+mj-ea"/>
              </a:rPr>
              <a:t>)</a:t>
            </a:r>
            <a:endParaRPr lang="ko-KR" altLang="en-US" sz="1100" b="1" dirty="0">
              <a:latin typeface="+mj-ea"/>
              <a:ea typeface="+mj-ea"/>
            </a:endParaRPr>
          </a:p>
        </p:txBody>
      </p:sp>
      <p:sp>
        <p:nvSpPr>
          <p:cNvPr id="62" name="TextBox 20"/>
          <p:cNvSpPr txBox="1"/>
          <p:nvPr/>
        </p:nvSpPr>
        <p:spPr>
          <a:xfrm>
            <a:off x="2801814" y="1830535"/>
            <a:ext cx="2713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latin typeface="+mn-ea"/>
              </a:rPr>
              <a:t>HOME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|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dirty="0" err="1" smtClean="0">
                <a:latin typeface="+mn-ea"/>
              </a:rPr>
              <a:t>힙드로브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dirty="0" err="1" smtClean="0">
                <a:latin typeface="+mn-ea"/>
              </a:rPr>
              <a:t>힙스</a:t>
            </a:r>
            <a:r>
              <a:rPr lang="ko-KR" altLang="en-US" sz="1100" dirty="0" err="1">
                <a:latin typeface="+mn-ea"/>
              </a:rPr>
              <a:t>탯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| </a:t>
            </a:r>
            <a:r>
              <a:rPr lang="ko-KR" altLang="en-US" sz="1100" b="1" dirty="0" err="1" smtClean="0">
                <a:latin typeface="+mn-ea"/>
              </a:rPr>
              <a:t>입는다그</a:t>
            </a:r>
            <a:r>
              <a:rPr lang="ko-KR" altLang="en-US" sz="1100" b="1" dirty="0" err="1">
                <a:latin typeface="+mn-ea"/>
              </a:rPr>
              <a:t>램</a:t>
            </a:r>
            <a:r>
              <a:rPr lang="ko-KR" altLang="en-US" sz="1100" b="1" dirty="0" smtClean="0">
                <a:latin typeface="+mn-ea"/>
              </a:rPr>
              <a:t> 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66433" y="850163"/>
            <a:ext cx="6318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입는다그램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페이지 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– 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패션 타임라인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(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게시글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)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9484" y="2333187"/>
            <a:ext cx="7833545" cy="4493311"/>
            <a:chOff x="1890723" y="568537"/>
            <a:chExt cx="8410554" cy="4824281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723" y="568537"/>
              <a:ext cx="8410554" cy="2152247"/>
            </a:xfrm>
            <a:prstGeom prst="rect">
              <a:avLst/>
            </a:prstGeom>
          </p:spPr>
        </p:pic>
        <p:sp>
          <p:nvSpPr>
            <p:cNvPr id="31" name="모서리가 둥근 직사각형 30"/>
            <p:cNvSpPr/>
            <p:nvPr/>
          </p:nvSpPr>
          <p:spPr>
            <a:xfrm>
              <a:off x="4466980" y="2583955"/>
              <a:ext cx="3535680" cy="920244"/>
            </a:xfrm>
            <a:prstGeom prst="roundRect">
              <a:avLst>
                <a:gd name="adj" fmla="val 1006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포스팅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내용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2"/>
            <p:cNvSpPr txBox="1"/>
            <p:nvPr/>
          </p:nvSpPr>
          <p:spPr>
            <a:xfrm>
              <a:off x="4466980" y="3657972"/>
              <a:ext cx="3535680" cy="173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>
                  <a:solidFill>
                    <a:schemeClr val="bg1">
                      <a:lumMod val="65000"/>
                    </a:schemeClr>
                  </a:solidFill>
                </a:rPr>
                <a:t>불광동 바보형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: </a:t>
              </a:r>
              <a:r>
                <a:rPr lang="ko-KR" altLang="en-US" sz="1100" dirty="0" err="1" smtClean="0">
                  <a:solidFill>
                    <a:schemeClr val="bg1">
                      <a:lumMod val="65000"/>
                    </a:schemeClr>
                  </a:solidFill>
                </a:rPr>
                <a:t>댓글댓글</a:t>
              </a:r>
              <a:r>
                <a:rPr lang="ko-KR" altLang="en-US" sz="1100" dirty="0" smtClean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ko-KR" altLang="en-US" sz="1100" dirty="0" err="1" smtClean="0">
                  <a:solidFill>
                    <a:schemeClr val="bg1">
                      <a:lumMod val="65000"/>
                    </a:schemeClr>
                  </a:solidFill>
                </a:rPr>
                <a:t>댓글댓글</a:t>
              </a:r>
              <a:r>
                <a:rPr lang="ko-KR" altLang="en-US" sz="1100" dirty="0" smtClean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ko-KR" altLang="en-US" sz="1100" dirty="0" err="1" smtClean="0">
                  <a:solidFill>
                    <a:schemeClr val="bg1">
                      <a:lumMod val="65000"/>
                    </a:schemeClr>
                  </a:solidFill>
                </a:rPr>
                <a:t>댓글댓글</a:t>
              </a:r>
              <a:r>
                <a:rPr lang="ko-KR" altLang="en-US" sz="1100" dirty="0" smtClean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ko-KR" altLang="en-US" sz="1100" dirty="0" err="1" smtClean="0">
                  <a:solidFill>
                    <a:schemeClr val="bg1">
                      <a:lumMod val="65000"/>
                    </a:schemeClr>
                  </a:solidFill>
                </a:rPr>
                <a:t>댓글</a:t>
              </a:r>
              <a:endParaRPr lang="en-US" altLang="ko-KR" sz="11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65000"/>
                    </a:schemeClr>
                  </a:solidFill>
                </a:rPr>
                <a:t>------------------------------------------------------</a:t>
              </a:r>
              <a:endParaRPr lang="en-US" altLang="ko-KR" sz="11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ko-KR" altLang="en-US" sz="1100" dirty="0">
                  <a:solidFill>
                    <a:schemeClr val="bg1">
                      <a:lumMod val="65000"/>
                    </a:schemeClr>
                  </a:solidFill>
                </a:rPr>
                <a:t>불광동 바보형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: </a:t>
              </a:r>
              <a:r>
                <a:rPr lang="ko-KR" altLang="en-US" sz="1100" dirty="0">
                  <a:solidFill>
                    <a:schemeClr val="bg1">
                      <a:lumMod val="65000"/>
                    </a:schemeClr>
                  </a:solidFill>
                </a:rPr>
                <a:t>댓글댓글 댓글댓글 댓글댓글 댓글</a:t>
              </a:r>
              <a:endParaRPr lang="en-US" altLang="ko-KR" sz="11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65000"/>
                    </a:schemeClr>
                  </a:solidFill>
                </a:rPr>
                <a:t>------------------------------------------------------</a:t>
              </a:r>
              <a:endParaRPr lang="en-US" altLang="ko-KR" sz="11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ko-KR" altLang="en-US" sz="1100" dirty="0">
                  <a:solidFill>
                    <a:schemeClr val="bg1">
                      <a:lumMod val="65000"/>
                    </a:schemeClr>
                  </a:solidFill>
                </a:rPr>
                <a:t>불광동 바보형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: </a:t>
              </a:r>
              <a:r>
                <a:rPr lang="ko-KR" altLang="en-US" sz="1100" dirty="0">
                  <a:solidFill>
                    <a:schemeClr val="bg1">
                      <a:lumMod val="65000"/>
                    </a:schemeClr>
                  </a:solidFill>
                </a:rPr>
                <a:t>댓글댓글 댓글댓글 댓글댓글 댓글</a:t>
              </a:r>
              <a:endParaRPr lang="en-US" altLang="ko-KR" sz="11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65000"/>
                    </a:schemeClr>
                  </a:solidFill>
                </a:rPr>
                <a:t>------------------------------------------------------</a:t>
              </a:r>
              <a:endParaRPr lang="en-US" altLang="ko-KR" sz="11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ko-KR" altLang="en-US" sz="1100" dirty="0">
                  <a:solidFill>
                    <a:schemeClr val="bg1">
                      <a:lumMod val="65000"/>
                    </a:schemeClr>
                  </a:solidFill>
                </a:rPr>
                <a:t>불광동 바보형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: </a:t>
              </a:r>
              <a:r>
                <a:rPr lang="ko-KR" altLang="en-US" sz="1100" dirty="0">
                  <a:solidFill>
                    <a:schemeClr val="bg1">
                      <a:lumMod val="65000"/>
                    </a:schemeClr>
                  </a:solidFill>
                </a:rPr>
                <a:t>댓글댓글 댓글댓글 댓글댓글 댓글</a:t>
              </a:r>
              <a:endParaRPr lang="en-US" altLang="ko-KR" sz="11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65000"/>
                    </a:schemeClr>
                  </a:solidFill>
                </a:rPr>
                <a:t>------------------------------------------------------</a:t>
              </a:r>
              <a:endParaRPr lang="en-US" altLang="ko-KR" sz="11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ko-KR" altLang="en-US" sz="1100" dirty="0">
                  <a:solidFill>
                    <a:schemeClr val="bg1">
                      <a:lumMod val="65000"/>
                    </a:schemeClr>
                  </a:solidFill>
                </a:rPr>
                <a:t>불광동 바보형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: </a:t>
              </a:r>
              <a:r>
                <a:rPr lang="ko-KR" altLang="en-US" sz="1100" dirty="0">
                  <a:solidFill>
                    <a:schemeClr val="bg1">
                      <a:lumMod val="65000"/>
                    </a:schemeClr>
                  </a:solidFill>
                </a:rPr>
                <a:t>댓글댓글 댓글댓글 </a:t>
              </a:r>
              <a:r>
                <a:rPr lang="ko-KR" altLang="en-US" sz="1100" dirty="0" err="1">
                  <a:solidFill>
                    <a:schemeClr val="bg1">
                      <a:lumMod val="65000"/>
                    </a:schemeClr>
                  </a:solidFill>
                </a:rPr>
                <a:t>댓글댓글</a:t>
              </a:r>
              <a:r>
                <a:rPr lang="ko-KR" altLang="en-US" sz="11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ko-KR" altLang="en-US" sz="1100" dirty="0" err="1" smtClean="0">
                  <a:solidFill>
                    <a:schemeClr val="bg1">
                      <a:lumMod val="65000"/>
                    </a:schemeClr>
                  </a:solidFill>
                </a:rPr>
                <a:t>댓글</a:t>
              </a:r>
              <a:endParaRPr lang="en-US" altLang="ko-KR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3" name="Down Arrow 9"/>
            <p:cNvSpPr/>
            <p:nvPr/>
          </p:nvSpPr>
          <p:spPr>
            <a:xfrm flipV="1">
              <a:off x="9435304" y="5009599"/>
              <a:ext cx="319314" cy="217714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4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9694" y="1734777"/>
              <a:ext cx="1295445" cy="1309300"/>
            </a:xfrm>
            <a:prstGeom prst="rect">
              <a:avLst/>
            </a:prstGeom>
          </p:spPr>
        </p:pic>
        <p:pic>
          <p:nvPicPr>
            <p:cNvPr id="35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9693" y="3294442"/>
              <a:ext cx="1295445" cy="1309300"/>
            </a:xfrm>
            <a:prstGeom prst="rect">
              <a:avLst/>
            </a:prstGeom>
          </p:spPr>
        </p:pic>
      </p:grpSp>
      <p:sp>
        <p:nvSpPr>
          <p:cNvPr id="37" name="TextBox 33"/>
          <p:cNvSpPr txBox="1"/>
          <p:nvPr/>
        </p:nvSpPr>
        <p:spPr>
          <a:xfrm>
            <a:off x="7314316" y="6358298"/>
            <a:ext cx="59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top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34073" y="1309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12롯데마트행복Light" pitchFamily="18" charset="-127"/>
                <a:ea typeface="12롯데마트행복Light" pitchFamily="18" charset="-127"/>
              </a:rPr>
              <a:t>UX DRAFT</a:t>
            </a:r>
            <a:endParaRPr lang="ko-KR" altLang="en-US" sz="2000" dirty="0">
              <a:solidFill>
                <a:schemeClr val="bg1"/>
              </a:solidFill>
              <a:latin typeface="12롯데마트행복Light" pitchFamily="18" charset="-127"/>
              <a:ea typeface="12롯데마트행복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22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omen's shirts, jeans, and belt hanging on a clothing rack">
            <a:extLst>
              <a:ext uri="{FF2B5EF4-FFF2-40B4-BE49-F238E27FC236}">
                <a16:creationId xmlns:a16="http://schemas.microsoft.com/office/drawing/2014/main" xmlns="" id="{9FDC73BB-9361-4544-AC93-A419164A7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765" y="0"/>
            <a:ext cx="4578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34073" y="80192"/>
            <a:ext cx="2044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12롯데마트행복Light" pitchFamily="18" charset="-127"/>
                <a:ea typeface="12롯데마트행복Light" pitchFamily="18" charset="-127"/>
              </a:rPr>
              <a:t>기대 효과</a:t>
            </a:r>
            <a:endParaRPr lang="ko-KR" altLang="en-US" sz="2400" dirty="0">
              <a:latin typeface="12롯데마트행복Light" pitchFamily="18" charset="-127"/>
              <a:ea typeface="12롯데마트행복Light" pitchFamily="18" charset="-127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141" y="1640369"/>
            <a:ext cx="1050315" cy="1003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454" y="1531678"/>
            <a:ext cx="2009722" cy="129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88386" y="1493480"/>
            <a:ext cx="2378389" cy="1226457"/>
            <a:chOff x="5132904" y="480302"/>
            <a:chExt cx="2161168" cy="1114443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2904" y="595311"/>
              <a:ext cx="2161168" cy="999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5179" y="480302"/>
              <a:ext cx="539658" cy="5685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2340477" y="1846827"/>
            <a:ext cx="870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12롯데마트행복Light" pitchFamily="18" charset="-127"/>
                <a:ea typeface="12롯데마트행복Light" pitchFamily="18" charset="-127"/>
              </a:rPr>
              <a:t>+</a:t>
            </a:r>
            <a:endParaRPr lang="ko-KR" altLang="en-US" sz="2800" dirty="0"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21576" y="1846827"/>
            <a:ext cx="870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12롯데마트행복Light" pitchFamily="18" charset="-127"/>
                <a:ea typeface="12롯데마트행복Light" pitchFamily="18" charset="-127"/>
              </a:rPr>
              <a:t>+</a:t>
            </a:r>
            <a:endParaRPr lang="ko-KR" altLang="en-US" sz="2800" dirty="0"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313" y="3266440"/>
            <a:ext cx="75313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12롯데마트행복Light" pitchFamily="18" charset="-127"/>
                <a:ea typeface="12롯데마트행복Light" pitchFamily="18" charset="-127"/>
              </a:rPr>
              <a:t>“</a:t>
            </a:r>
            <a:r>
              <a:rPr lang="ko-KR" altLang="en-US" sz="2400" dirty="0" smtClean="0">
                <a:latin typeface="12롯데마트행복Light" pitchFamily="18" charset="-127"/>
                <a:ea typeface="12롯데마트행복Light" pitchFamily="18" charset="-127"/>
              </a:rPr>
              <a:t>옷장 관리 기능</a:t>
            </a:r>
            <a:r>
              <a:rPr lang="en-US" altLang="ko-KR" sz="2400" dirty="0" smtClean="0">
                <a:latin typeface="12롯데마트행복Light" pitchFamily="18" charset="-127"/>
                <a:ea typeface="12롯데마트행복Light" pitchFamily="18" charset="-127"/>
              </a:rPr>
              <a:t>+</a:t>
            </a:r>
            <a:r>
              <a:rPr lang="ko-KR" altLang="en-US" sz="2400" dirty="0" smtClean="0">
                <a:latin typeface="12롯데마트행복Light" pitchFamily="18" charset="-127"/>
                <a:ea typeface="12롯데마트행복Light" pitchFamily="18" charset="-127"/>
              </a:rPr>
              <a:t>통계 데이터</a:t>
            </a:r>
            <a:r>
              <a:rPr lang="en-US" altLang="ko-KR" sz="2400" dirty="0" smtClean="0">
                <a:latin typeface="12롯데마트행복Light" pitchFamily="18" charset="-127"/>
                <a:ea typeface="12롯데마트행복Light" pitchFamily="18" charset="-127"/>
              </a:rPr>
              <a:t>+</a:t>
            </a:r>
            <a:r>
              <a:rPr lang="ko-KR" altLang="en-US" sz="2400" dirty="0" smtClean="0">
                <a:latin typeface="12롯데마트행복Light" pitchFamily="18" charset="-127"/>
                <a:ea typeface="12롯데마트행복Light" pitchFamily="18" charset="-127"/>
              </a:rPr>
              <a:t>소통 </a:t>
            </a:r>
            <a:r>
              <a:rPr lang="ko-KR" altLang="en-US" sz="2400" dirty="0" smtClean="0">
                <a:latin typeface="12롯데마트행복Light" pitchFamily="18" charset="-127"/>
                <a:ea typeface="12롯데마트행복Light" pitchFamily="18" charset="-127"/>
              </a:rPr>
              <a:t>기</a:t>
            </a:r>
            <a:r>
              <a:rPr lang="ko-KR" altLang="en-US" sz="2400" dirty="0">
                <a:latin typeface="12롯데마트행복Light" pitchFamily="18" charset="-127"/>
                <a:ea typeface="12롯데마트행복Light" pitchFamily="18" charset="-127"/>
              </a:rPr>
              <a:t>능</a:t>
            </a:r>
            <a:r>
              <a:rPr lang="en-US" altLang="ko-KR" sz="2400" dirty="0" smtClean="0">
                <a:latin typeface="12롯데마트행복Light" pitchFamily="18" charset="-127"/>
                <a:ea typeface="12롯데마트행복Light" pitchFamily="18" charset="-127"/>
              </a:rPr>
              <a:t>”</a:t>
            </a:r>
            <a:r>
              <a:rPr lang="ko-KR" altLang="en-US" sz="2400" dirty="0" smtClean="0">
                <a:latin typeface="12롯데마트행복Light" pitchFamily="18" charset="-127"/>
                <a:ea typeface="12롯데마트행복Light" pitchFamily="18" charset="-127"/>
              </a:rPr>
              <a:t>을 통해</a:t>
            </a:r>
            <a:r>
              <a:rPr lang="en-US" altLang="ko-KR" sz="2400" dirty="0" smtClean="0">
                <a:latin typeface="12롯데마트행복Light" pitchFamily="18" charset="-127"/>
                <a:ea typeface="12롯데마트행복Light" pitchFamily="18" charset="-127"/>
              </a:rPr>
              <a:t>,</a:t>
            </a:r>
          </a:p>
          <a:p>
            <a:pPr algn="ctr"/>
            <a:endParaRPr lang="en-US" altLang="ko-KR" sz="2400" dirty="0" smtClean="0">
              <a:latin typeface="12롯데마트행복Light" pitchFamily="18" charset="-127"/>
              <a:ea typeface="12롯데마트행복Light" pitchFamily="18" charset="-127"/>
            </a:endParaRPr>
          </a:p>
          <a:p>
            <a:pPr algn="ctr"/>
            <a:r>
              <a:rPr lang="en-US" altLang="ko-KR" sz="2400" dirty="0" smtClean="0">
                <a:latin typeface="12롯데마트행복Light" pitchFamily="18" charset="-127"/>
                <a:ea typeface="12롯데마트행복Light" pitchFamily="18" charset="-127"/>
              </a:rPr>
              <a:t>1) </a:t>
            </a:r>
            <a:r>
              <a:rPr lang="ko-KR" altLang="en-US" sz="2400" dirty="0" smtClean="0">
                <a:latin typeface="12롯데마트행복Light" pitchFamily="18" charset="-127"/>
                <a:ea typeface="12롯데마트행복Light" pitchFamily="18" charset="-127"/>
              </a:rPr>
              <a:t>이용자는 내 </a:t>
            </a:r>
            <a:r>
              <a:rPr lang="ko-KR" altLang="en-US" sz="2400" u="sng" dirty="0" smtClean="0">
                <a:latin typeface="12롯데마트행복Light" pitchFamily="18" charset="-127"/>
                <a:ea typeface="12롯데마트행복Light" pitchFamily="18" charset="-127"/>
              </a:rPr>
              <a:t>옷장을 보다 효율적으로 관리</a:t>
            </a:r>
            <a:r>
              <a:rPr lang="ko-KR" altLang="en-US" sz="2400" dirty="0" smtClean="0">
                <a:latin typeface="12롯데마트행복Light" pitchFamily="18" charset="-127"/>
                <a:ea typeface="12롯데마트행복Light" pitchFamily="18" charset="-127"/>
              </a:rPr>
              <a:t>할 수 있고</a:t>
            </a:r>
            <a:r>
              <a:rPr lang="en-US" altLang="ko-KR" sz="2400" dirty="0" smtClean="0">
                <a:latin typeface="12롯데마트행복Light" pitchFamily="18" charset="-127"/>
                <a:ea typeface="12롯데마트행복Light" pitchFamily="18" charset="-127"/>
              </a:rPr>
              <a:t>,</a:t>
            </a:r>
          </a:p>
          <a:p>
            <a:pPr algn="ctr"/>
            <a:r>
              <a:rPr lang="ko-KR" altLang="en-US" sz="2400" u="sng" dirty="0" smtClean="0">
                <a:latin typeface="12롯데마트행복Light" pitchFamily="18" charset="-127"/>
                <a:ea typeface="12롯데마트행복Light" pitchFamily="18" charset="-127"/>
              </a:rPr>
              <a:t>보다 나은 옷을 찾아</a:t>
            </a:r>
            <a:r>
              <a:rPr lang="ko-KR" altLang="en-US" sz="2400" dirty="0" smtClean="0">
                <a:latin typeface="12롯데마트행복Light" pitchFamily="18" charset="-127"/>
                <a:ea typeface="12롯데마트행복Light" pitchFamily="18" charset="-127"/>
              </a:rPr>
              <a:t> 입을 수 있을 것으로 기대하며</a:t>
            </a:r>
            <a:r>
              <a:rPr lang="en-US" altLang="ko-KR" sz="2400" dirty="0" smtClean="0">
                <a:latin typeface="12롯데마트행복Light" pitchFamily="18" charset="-127"/>
                <a:ea typeface="12롯데마트행복Light" pitchFamily="18" charset="-127"/>
              </a:rPr>
              <a:t>,</a:t>
            </a:r>
          </a:p>
          <a:p>
            <a:pPr algn="ctr"/>
            <a:endParaRPr lang="en-US" altLang="ko-KR" sz="2400" dirty="0" smtClean="0">
              <a:latin typeface="12롯데마트행복Light" pitchFamily="18" charset="-127"/>
              <a:ea typeface="12롯데마트행복Light" pitchFamily="18" charset="-127"/>
            </a:endParaRPr>
          </a:p>
          <a:p>
            <a:pPr algn="ctr"/>
            <a:r>
              <a:rPr lang="en-US" altLang="ko-KR" sz="2400" dirty="0" smtClean="0">
                <a:latin typeface="12롯데마트행복Light" pitchFamily="18" charset="-127"/>
                <a:ea typeface="12롯데마트행복Light" pitchFamily="18" charset="-127"/>
              </a:rPr>
              <a:t>2) </a:t>
            </a:r>
            <a:r>
              <a:rPr lang="ko-KR" altLang="en-US" sz="2400" dirty="0" smtClean="0">
                <a:latin typeface="12롯데마트행복Light" pitchFamily="18" charset="-127"/>
                <a:ea typeface="12롯데마트행복Light" pitchFamily="18" charset="-127"/>
              </a:rPr>
              <a:t>의류업계 종사자는 </a:t>
            </a:r>
            <a:r>
              <a:rPr lang="ko-KR" altLang="en-US" sz="2400" u="sng" dirty="0" smtClean="0">
                <a:latin typeface="12롯데마트행복Light" pitchFamily="18" charset="-127"/>
                <a:ea typeface="12롯데마트행복Light" pitchFamily="18" charset="-127"/>
              </a:rPr>
              <a:t>잠재 고객인 이용자에게 접근하여</a:t>
            </a:r>
            <a:endParaRPr lang="en-US" altLang="ko-KR" sz="2400" u="sng" dirty="0" smtClean="0">
              <a:latin typeface="12롯데마트행복Light" pitchFamily="18" charset="-127"/>
              <a:ea typeface="12롯데마트행복Light" pitchFamily="18" charset="-127"/>
            </a:endParaRPr>
          </a:p>
          <a:p>
            <a:pPr algn="ctr"/>
            <a:r>
              <a:rPr lang="ko-KR" altLang="en-US" sz="2400" u="sng" dirty="0" smtClean="0">
                <a:latin typeface="12롯데마트행복Light" pitchFamily="18" charset="-127"/>
                <a:ea typeface="12롯데마트행복Light" pitchFamily="18" charset="-127"/>
              </a:rPr>
              <a:t>소통하며 고객 확보</a:t>
            </a:r>
            <a:r>
              <a:rPr lang="ko-KR" altLang="en-US" sz="2400" dirty="0" smtClean="0">
                <a:latin typeface="12롯데마트행복Light" pitchFamily="18" charset="-127"/>
                <a:ea typeface="12롯데마트행복Light" pitchFamily="18" charset="-127"/>
              </a:rPr>
              <a:t>에 도움을 받을 것으로 기대한다</a:t>
            </a:r>
            <a:r>
              <a:rPr lang="en-US" altLang="ko-KR" sz="2400" dirty="0" smtClean="0">
                <a:latin typeface="12롯데마트행복Light" pitchFamily="18" charset="-127"/>
                <a:ea typeface="12롯데마트행복Light" pitchFamily="18" charset="-127"/>
              </a:rPr>
              <a:t>.</a:t>
            </a:r>
            <a:endParaRPr lang="en-US" altLang="ko-KR" sz="2400" dirty="0" smtClean="0">
              <a:latin typeface="12롯데마트행복Light" pitchFamily="18" charset="-127"/>
              <a:ea typeface="12롯데마트행복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2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02" y="1217557"/>
            <a:ext cx="10800347" cy="543516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D9BFCFD-5188-42CF-A447-0203ED4F3925}"/>
              </a:ext>
            </a:extLst>
          </p:cNvPr>
          <p:cNvCxnSpPr>
            <a:cxnSpLocks/>
          </p:cNvCxnSpPr>
          <p:nvPr/>
        </p:nvCxnSpPr>
        <p:spPr>
          <a:xfrm>
            <a:off x="3070045" y="1236225"/>
            <a:ext cx="67411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각 삼각형 1">
            <a:extLst>
              <a:ext uri="{FF2B5EF4-FFF2-40B4-BE49-F238E27FC236}">
                <a16:creationId xmlns:a16="http://schemas.microsoft.com/office/drawing/2014/main" xmlns="" id="{62A4C070-C6F6-4F03-B1C1-E8B4376465A7}"/>
              </a:ext>
            </a:extLst>
          </p:cNvPr>
          <p:cNvSpPr/>
          <p:nvPr/>
        </p:nvSpPr>
        <p:spPr>
          <a:xfrm rot="5400000">
            <a:off x="169049" y="112177"/>
            <a:ext cx="2180322" cy="2210774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50918" y="580776"/>
            <a:ext cx="636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데이터베이스 스키마 </a:t>
            </a:r>
            <a:r>
              <a:rPr lang="en-US" altLang="ko-KR" sz="28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(draft)</a:t>
            </a:r>
            <a:endParaRPr lang="ko-KR" altLang="en-US" sz="28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5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ovem\OneDrive\바탕 화면\힙드로브\ppt사진\패알못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58" y="1080288"/>
            <a:ext cx="2857501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novem\OneDrive\바탕 화면\힙드로브\ppt사진\패알못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217" y="1080288"/>
            <a:ext cx="2857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novem\OneDrive\바탕 화면\힙드로브\ppt사진\패알못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18" y="1080288"/>
            <a:ext cx="2857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13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images.unsplash.com/photo-1491528289243-567f4ed5706a?ixlib=rb-0.3.5&amp;ixid=eyJhcHBfaWQiOjEyMDd9&amp;s=13e980a350b754c59b4d0992e6682468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71D8B03C-BC4D-4C51-9711-2515CA53A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각 삼각형 1">
            <a:extLst>
              <a:ext uri="{FF2B5EF4-FFF2-40B4-BE49-F238E27FC236}">
                <a16:creationId xmlns:a16="http://schemas.microsoft.com/office/drawing/2014/main" xmlns="" id="{62A4C070-C6F6-4F03-B1C1-E8B4376465A7}"/>
              </a:ext>
            </a:extLst>
          </p:cNvPr>
          <p:cNvSpPr/>
          <p:nvPr/>
        </p:nvSpPr>
        <p:spPr>
          <a:xfrm rot="5400000">
            <a:off x="781235" y="701339"/>
            <a:ext cx="3178206" cy="3222595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D9BFCFD-5188-42CF-A447-0203ED4F3925}"/>
              </a:ext>
            </a:extLst>
          </p:cNvPr>
          <p:cNvCxnSpPr>
            <a:cxnSpLocks/>
          </p:cNvCxnSpPr>
          <p:nvPr/>
        </p:nvCxnSpPr>
        <p:spPr>
          <a:xfrm>
            <a:off x="971665" y="1486138"/>
            <a:ext cx="67411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10626" y="860504"/>
            <a:ext cx="4123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기술 및 구현 범위</a:t>
            </a:r>
            <a:endParaRPr lang="ko-KR" altLang="en-US" sz="28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1985" y="1727434"/>
            <a:ext cx="83688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사용 예정 기술</a:t>
            </a:r>
            <a:endParaRPr lang="en-US" altLang="ko-KR" sz="2000" b="1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/>
            </a:pPr>
            <a:r>
              <a:rPr lang="en-US" altLang="ko-KR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Django </a:t>
            </a:r>
            <a:r>
              <a:rPr lang="en-US" altLang="ko-KR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+ </a:t>
            </a:r>
            <a:r>
              <a:rPr lang="en-US" altLang="ko-KR" sz="2000" b="1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sqlite</a:t>
            </a:r>
            <a:r>
              <a:rPr lang="en-US" altLang="ko-KR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: </a:t>
            </a:r>
            <a:r>
              <a:rPr lang="ko-KR" altLang="en-US" sz="16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기본 </a:t>
            </a:r>
            <a:r>
              <a:rPr lang="ko-KR" altLang="en-US" sz="1600" b="1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백엔드</a:t>
            </a:r>
            <a:r>
              <a:rPr lang="ko-KR" altLang="en-US" sz="1600" b="1" dirty="0" err="1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단</a:t>
            </a:r>
            <a:r>
              <a:rPr lang="ko-KR" altLang="en-US" sz="16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</a:t>
            </a:r>
            <a:r>
              <a:rPr lang="ko-KR" altLang="en-US" sz="16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구현</a:t>
            </a:r>
            <a:endParaRPr lang="en-US" altLang="ko-KR" sz="20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/>
            </a:pPr>
            <a:r>
              <a:rPr lang="en-US" altLang="ko-KR" sz="2000" b="1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OpenCV</a:t>
            </a:r>
            <a:r>
              <a:rPr lang="en-US" altLang="ko-KR" sz="20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</a:t>
            </a:r>
            <a:r>
              <a:rPr lang="en-US" altLang="ko-KR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: </a:t>
            </a:r>
            <a:r>
              <a:rPr lang="ko-KR" altLang="en-US" sz="16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내 옷 등록 시 </a:t>
            </a:r>
            <a:r>
              <a:rPr lang="en-US" altLang="ko-KR" sz="16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BG</a:t>
            </a:r>
            <a:r>
              <a:rPr lang="ko-KR" altLang="en-US" sz="16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</a:t>
            </a:r>
            <a:r>
              <a:rPr lang="ko-KR" altLang="en-US" sz="16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제거에 </a:t>
            </a:r>
            <a:r>
              <a:rPr lang="ko-KR" altLang="en-US" sz="16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활용</a:t>
            </a:r>
            <a:endParaRPr lang="en-US" altLang="ko-KR" sz="20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/>
            </a:pPr>
            <a:r>
              <a:rPr lang="ko-KR" altLang="en-US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통계 및 비교분석을 위한 </a:t>
            </a:r>
            <a:r>
              <a:rPr lang="ko-KR" altLang="en-US" sz="2000" b="1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스코어링</a:t>
            </a:r>
            <a:r>
              <a:rPr lang="en-US" altLang="ko-KR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/</a:t>
            </a:r>
            <a:r>
              <a:rPr lang="ko-KR" altLang="en-US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유사도 분석 </a:t>
            </a:r>
            <a:r>
              <a:rPr lang="ko-KR" altLang="en-US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알고리즘</a:t>
            </a:r>
            <a:endParaRPr lang="en-US" altLang="ko-KR" sz="2000" b="1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r>
              <a:rPr lang="en-US" altLang="ko-KR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4)  </a:t>
            </a:r>
            <a:r>
              <a:rPr lang="en-US" altLang="ko-KR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Bootstrap </a:t>
            </a:r>
            <a:r>
              <a:rPr lang="ko-KR" altLang="en-US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등 </a:t>
            </a:r>
            <a:r>
              <a:rPr lang="ko-KR" altLang="en-US" sz="2000" b="1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프론트엔드</a:t>
            </a:r>
            <a:r>
              <a:rPr lang="ko-KR" altLang="en-US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라이브러리</a:t>
            </a:r>
            <a:endParaRPr lang="en-US" altLang="ko-KR" sz="2000" b="1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74" y="5680272"/>
            <a:ext cx="1393914" cy="100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969" y="5680846"/>
            <a:ext cx="1567711" cy="100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431" y="5652425"/>
            <a:ext cx="2527138" cy="1029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54" y="5670432"/>
            <a:ext cx="1197524" cy="101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99431" y="3604894"/>
            <a:ext cx="5657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구현 범위</a:t>
            </a:r>
            <a:endParaRPr lang="en-US" altLang="ko-KR" sz="2000" b="1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/>
            </a:pPr>
            <a:r>
              <a:rPr lang="ko-KR" altLang="en-US" sz="2000" b="1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힙드로브</a:t>
            </a:r>
            <a:r>
              <a:rPr lang="en-US" altLang="ko-KR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(</a:t>
            </a:r>
            <a:r>
              <a:rPr lang="ko-KR" altLang="en-US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나만의 옷장</a:t>
            </a:r>
            <a:r>
              <a:rPr lang="en-US" altLang="ko-KR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) </a:t>
            </a:r>
            <a:r>
              <a:rPr lang="ko-KR" altLang="en-US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모든 기능</a:t>
            </a:r>
            <a:endParaRPr lang="en-US" altLang="ko-KR" sz="20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r>
              <a:rPr lang="en-US" altLang="ko-KR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- MY</a:t>
            </a:r>
            <a:r>
              <a:rPr lang="ko-KR" altLang="en-US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옷장</a:t>
            </a:r>
            <a:r>
              <a:rPr lang="en-US" altLang="ko-KR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, </a:t>
            </a:r>
            <a:r>
              <a:rPr lang="ko-KR" altLang="en-US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코디하기</a:t>
            </a:r>
            <a:r>
              <a:rPr lang="en-US" altLang="ko-KR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, </a:t>
            </a:r>
            <a:r>
              <a:rPr lang="ko-KR" altLang="en-US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히스토리</a:t>
            </a:r>
            <a:r>
              <a:rPr lang="en-US" altLang="ko-KR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&amp;</a:t>
            </a:r>
            <a:r>
              <a:rPr lang="ko-KR" altLang="en-US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방명록</a:t>
            </a:r>
            <a:endParaRPr lang="en-US" altLang="ko-KR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 startAt="2"/>
            </a:pPr>
            <a:r>
              <a:rPr lang="ko-KR" altLang="en-US" sz="2000" b="1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힙스탯</a:t>
            </a:r>
            <a:r>
              <a:rPr lang="ko-KR" altLang="en-US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</a:t>
            </a:r>
            <a:r>
              <a:rPr lang="ko-KR" altLang="en-US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일부 </a:t>
            </a:r>
            <a:r>
              <a:rPr lang="ko-KR" altLang="en-US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기능</a:t>
            </a:r>
            <a:endParaRPr lang="en-US" altLang="ko-KR" sz="2000" b="1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r>
              <a:rPr lang="en-US" altLang="ko-KR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- </a:t>
            </a:r>
            <a:r>
              <a:rPr lang="ko-KR" altLang="en-US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메타 정보 구체화 후 통계 방법 선택 예정 </a:t>
            </a:r>
            <a:endParaRPr lang="en-US" altLang="ko-KR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23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Women's shirts, jeans, and belt hanging on a clothing rack">
            <a:extLst>
              <a:ext uri="{FF2B5EF4-FFF2-40B4-BE49-F238E27FC236}">
                <a16:creationId xmlns:a16="http://schemas.microsoft.com/office/drawing/2014/main" xmlns="" id="{C54F7EE9-E7D5-47FA-B4B9-F7F3188AC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8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513069" y="434986"/>
            <a:ext cx="4086504" cy="705775"/>
            <a:chOff x="4870883" y="444176"/>
            <a:chExt cx="4086504" cy="70577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5C538803-DAF2-430A-86A6-6E7EF7363DE3}"/>
                </a:ext>
              </a:extLst>
            </p:cNvPr>
            <p:cNvSpPr/>
            <p:nvPr/>
          </p:nvSpPr>
          <p:spPr>
            <a:xfrm>
              <a:off x="4870883" y="444176"/>
              <a:ext cx="498627" cy="47051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611EAF4E-A4EE-4165-BA13-1AFA22E27AE0}"/>
                </a:ext>
              </a:extLst>
            </p:cNvPr>
            <p:cNvSpPr/>
            <p:nvPr/>
          </p:nvSpPr>
          <p:spPr>
            <a:xfrm>
              <a:off x="5103183" y="679434"/>
              <a:ext cx="498627" cy="4705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67108" y="488869"/>
              <a:ext cx="33902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12롯데마트드림Medium" pitchFamily="18" charset="-127"/>
                  <a:ea typeface="12롯데마트드림Medium" pitchFamily="18" charset="-127"/>
                  <a:cs typeface="Segoe UI Historic" pitchFamily="34" charset="0"/>
                </a:rPr>
                <a:t>프로젝</a:t>
              </a:r>
              <a:r>
                <a:rPr lang="ko-KR" altLang="en-US" sz="3200" b="1" dirty="0">
                  <a:latin typeface="12롯데마트드림Medium" pitchFamily="18" charset="-127"/>
                  <a:ea typeface="12롯데마트드림Medium" pitchFamily="18" charset="-127"/>
                  <a:cs typeface="Segoe UI Historic" pitchFamily="34" charset="0"/>
                </a:rPr>
                <a:t>트</a:t>
              </a:r>
              <a:r>
                <a:rPr lang="ko-KR" altLang="en-US" sz="3200" b="1" dirty="0" smtClean="0">
                  <a:latin typeface="12롯데마트드림Medium" pitchFamily="18" charset="-127"/>
                  <a:ea typeface="12롯데마트드림Medium" pitchFamily="18" charset="-127"/>
                  <a:cs typeface="Segoe UI Historic" pitchFamily="34" charset="0"/>
                </a:rPr>
                <a:t> 진행 계획</a:t>
              </a:r>
              <a:endParaRPr lang="ko-KR" altLang="en-US" sz="32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675659" y="3777580"/>
            <a:ext cx="59596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4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작</a:t>
            </a:r>
            <a:r>
              <a:rPr lang="ko-KR" altLang="en-US" sz="24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업</a:t>
            </a:r>
            <a:r>
              <a:rPr lang="ko-KR" altLang="en-US" sz="24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우선순위</a:t>
            </a:r>
            <a:endParaRPr lang="en-US" altLang="ko-KR" sz="2000" b="1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/>
            </a:pPr>
            <a:endParaRPr lang="en-US" altLang="ko-KR" sz="2000" b="1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/>
            </a:pPr>
            <a:r>
              <a:rPr lang="ko-KR" altLang="en-US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통계 분석을 위해 메타 정보 구체화</a:t>
            </a:r>
            <a:endParaRPr lang="en-US" altLang="ko-KR" sz="2000" b="1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/>
            </a:pPr>
            <a:r>
              <a:rPr lang="ko-KR" altLang="en-US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데이터베이스 스키마 설계</a:t>
            </a:r>
            <a:endParaRPr lang="en-US" altLang="ko-KR" sz="2000" b="1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/>
            </a:pPr>
            <a:r>
              <a:rPr lang="ko-KR" altLang="en-US" sz="2000" b="1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힙드로브</a:t>
            </a:r>
            <a:r>
              <a:rPr lang="ko-KR" altLang="en-US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페이지 구현 </a:t>
            </a:r>
            <a:r>
              <a:rPr lang="en-US" altLang="ko-KR" sz="14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(MY</a:t>
            </a:r>
            <a:r>
              <a:rPr lang="ko-KR" altLang="en-US" sz="14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옷장 </a:t>
            </a:r>
            <a:r>
              <a:rPr lang="en-US" altLang="ko-KR" sz="14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  <a:sym typeface="Wingdings" pitchFamily="2" charset="2"/>
              </a:rPr>
              <a:t> </a:t>
            </a:r>
            <a:r>
              <a:rPr lang="ko-KR" altLang="en-US" sz="1400" b="1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  <a:sym typeface="Wingdings" pitchFamily="2" charset="2"/>
              </a:rPr>
              <a:t>코디하기</a:t>
            </a:r>
            <a:r>
              <a:rPr lang="ko-KR" altLang="en-US" sz="14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  <a:sym typeface="Wingdings" pitchFamily="2" charset="2"/>
              </a:rPr>
              <a:t> </a:t>
            </a:r>
            <a:r>
              <a:rPr lang="en-US" altLang="ko-KR" sz="14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  <a:sym typeface="Wingdings" pitchFamily="2" charset="2"/>
              </a:rPr>
              <a:t> </a:t>
            </a:r>
            <a:r>
              <a:rPr lang="ko-KR" altLang="en-US" sz="14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  <a:sym typeface="Wingdings" pitchFamily="2" charset="2"/>
              </a:rPr>
              <a:t>게시판 기능 순</a:t>
            </a:r>
            <a:r>
              <a:rPr lang="en-US" altLang="ko-KR" sz="14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)</a:t>
            </a:r>
          </a:p>
          <a:p>
            <a:pPr marL="457200" indent="-457200">
              <a:buAutoNum type="arabicParenR"/>
            </a:pPr>
            <a:r>
              <a:rPr lang="ko-KR" altLang="en-US" sz="2000" b="1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힙스탯</a:t>
            </a:r>
            <a:r>
              <a:rPr lang="ko-KR" altLang="en-US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페이지 구현</a:t>
            </a:r>
            <a:endParaRPr lang="en-US" altLang="ko-KR" sz="2000" b="1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/>
            </a:pPr>
            <a:r>
              <a:rPr lang="ko-KR" altLang="en-US" sz="2000" b="1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입는다그램</a:t>
            </a:r>
            <a:r>
              <a:rPr lang="ko-KR" altLang="en-US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페이지 구현</a:t>
            </a:r>
            <a:r>
              <a:rPr lang="en-US" altLang="ko-KR" sz="14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(</a:t>
            </a:r>
            <a:r>
              <a:rPr lang="ko-KR" altLang="en-US" sz="14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랭킹 </a:t>
            </a:r>
            <a:r>
              <a:rPr lang="en-US" altLang="ko-KR" sz="14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  <a:sym typeface="Wingdings" pitchFamily="2" charset="2"/>
              </a:rPr>
              <a:t> </a:t>
            </a:r>
            <a:r>
              <a:rPr lang="ko-KR" altLang="en-US" sz="14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  <a:sym typeface="Wingdings" pitchFamily="2" charset="2"/>
              </a:rPr>
              <a:t>게시판 순</a:t>
            </a:r>
            <a:r>
              <a:rPr lang="en-US" altLang="ko-KR" sz="14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5659" y="1673683"/>
            <a:ext cx="56579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4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진행 상황</a:t>
            </a:r>
            <a:endParaRPr lang="en-US" altLang="ko-KR" sz="2000" b="1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/>
            </a:pPr>
            <a:endParaRPr lang="en-US" altLang="ko-KR" sz="2000" b="1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/>
            </a:pPr>
            <a:r>
              <a:rPr lang="en-US" altLang="ko-KR" sz="2000" b="1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OpenCV</a:t>
            </a:r>
            <a:r>
              <a:rPr lang="en-US" altLang="ko-KR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</a:t>
            </a:r>
            <a:r>
              <a:rPr lang="ko-KR" altLang="en-US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기술 적용 테스트</a:t>
            </a:r>
            <a:endParaRPr lang="en-US" altLang="ko-KR" sz="2000" b="1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/>
            </a:pPr>
            <a:r>
              <a:rPr lang="ko-KR" altLang="en-US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데이터베이스 스키마 개괄적으로 설계</a:t>
            </a:r>
            <a:endParaRPr lang="en-US" altLang="ko-KR" sz="2000" b="1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/>
            </a:pPr>
            <a:r>
              <a:rPr lang="ko-KR" altLang="en-US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작업 </a:t>
            </a:r>
            <a:r>
              <a:rPr lang="en-US" altLang="ko-KR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base </a:t>
            </a:r>
            <a:r>
              <a:rPr lang="ko-KR" altLang="en-US" sz="20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소스 구현</a:t>
            </a:r>
            <a:endParaRPr lang="en-US" altLang="ko-KR" sz="2000" b="1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0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Women's shirts, jeans, and belt hanging on a clothing rack">
            <a:extLst>
              <a:ext uri="{FF2B5EF4-FFF2-40B4-BE49-F238E27FC236}">
                <a16:creationId xmlns:a16="http://schemas.microsoft.com/office/drawing/2014/main" xmlns="" id="{C54F7EE9-E7D5-47FA-B4B9-F7F3188AC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8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31838" y="1618776"/>
            <a:ext cx="5657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4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프로젝트 일정</a:t>
            </a:r>
            <a:endParaRPr lang="en-US" altLang="ko-KR" sz="2000" b="1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954549" y="2258006"/>
            <a:ext cx="4071187" cy="8876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19866" y="2365218"/>
            <a:ext cx="4005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ko-KR" altLang="en-US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피드백을 반영한 수정방향 회의</a:t>
            </a:r>
            <a:endParaRPr lang="en-US" altLang="ko-KR" sz="1600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ko-KR" altLang="en-US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메타 정보 구체화 및 </a:t>
            </a:r>
            <a:r>
              <a:rPr lang="en-US" altLang="ko-KR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DB</a:t>
            </a:r>
            <a:r>
              <a:rPr lang="ko-KR" altLang="en-US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스키마 설계</a:t>
            </a:r>
            <a:endParaRPr lang="en-US" altLang="ko-KR" sz="2000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81585" y="3164347"/>
            <a:ext cx="164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11/26 ~ 12/1</a:t>
            </a:r>
            <a:endParaRPr lang="en-US" altLang="ko-KR" sz="1600" b="1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451537" y="3254090"/>
            <a:ext cx="2454368" cy="9215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479529" y="3391676"/>
            <a:ext cx="228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ko-KR" altLang="en-US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힙드로브</a:t>
            </a:r>
            <a:r>
              <a:rPr lang="ko-KR" altLang="en-US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기능 구현</a:t>
            </a:r>
            <a:endParaRPr lang="en-US" altLang="ko-KR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ko-KR" altLang="en-US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힙스탯</a:t>
            </a:r>
            <a:r>
              <a:rPr lang="ko-KR" altLang="en-US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기능 구현</a:t>
            </a:r>
            <a:endParaRPr lang="en-US" altLang="ko-KR" sz="2000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09444" y="4158173"/>
            <a:ext cx="1987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12/2 ~ 12/10</a:t>
            </a:r>
            <a:endParaRPr lang="en-US" altLang="ko-KR" sz="1600" b="1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213058" y="4038007"/>
            <a:ext cx="3585158" cy="116404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353022" y="4175592"/>
            <a:ext cx="3308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ko-KR" altLang="en-US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디테일 구현</a:t>
            </a:r>
            <a:endParaRPr lang="en-US" altLang="ko-KR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ko-KR" altLang="en-US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입는다그램</a:t>
            </a:r>
            <a:r>
              <a:rPr lang="ko-KR" altLang="en-US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구현</a:t>
            </a:r>
            <a:r>
              <a:rPr lang="en-US" altLang="ko-KR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</a:t>
            </a:r>
            <a:r>
              <a:rPr lang="en-US" altLang="ko-KR" sz="1600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(</a:t>
            </a:r>
            <a:r>
              <a:rPr lang="ko-KR" altLang="en-US" sz="1600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여유가 될 시</a:t>
            </a:r>
            <a:r>
              <a:rPr lang="en-US" altLang="ko-KR" sz="1600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altLang="ko-KR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PM</a:t>
            </a:r>
            <a:r>
              <a:rPr lang="ko-KR" altLang="en-US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은 </a:t>
            </a:r>
            <a:r>
              <a:rPr lang="en-US" altLang="ko-KR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PT</a:t>
            </a:r>
            <a:r>
              <a:rPr lang="ko-KR" altLang="en-US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발표 준비</a:t>
            </a:r>
            <a:endParaRPr lang="en-US" altLang="ko-KR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02876" y="5206289"/>
            <a:ext cx="258361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12/11 ~ 12/12</a:t>
            </a:r>
          </a:p>
          <a:p>
            <a:pPr algn="ctr"/>
            <a:r>
              <a:rPr lang="en-US" altLang="ko-KR" sz="16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(</a:t>
            </a:r>
            <a:r>
              <a:rPr lang="ko-KR" altLang="en-US" sz="1600" b="1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해커톤</a:t>
            </a:r>
            <a:r>
              <a:rPr lang="ko-KR" altLang="en-US" sz="16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</a:t>
            </a:r>
            <a:r>
              <a:rPr lang="en-US" altLang="ko-KR" sz="16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ING)</a:t>
            </a:r>
            <a:endParaRPr lang="en-US" altLang="ko-KR" sz="1400" b="1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sp>
        <p:nvSpPr>
          <p:cNvPr id="6" name="오른쪽 화살표 5"/>
          <p:cNvSpPr/>
          <p:nvPr/>
        </p:nvSpPr>
        <p:spPr>
          <a:xfrm rot="2332135">
            <a:off x="8886983" y="2982322"/>
            <a:ext cx="624932" cy="43869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 rot="8624870">
            <a:off x="8713660" y="4117179"/>
            <a:ext cx="938561" cy="43869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 rot="2332135">
            <a:off x="8506052" y="5066158"/>
            <a:ext cx="624932" cy="43869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9044397" y="5485320"/>
            <a:ext cx="2031045" cy="6728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128376" y="5622906"/>
            <a:ext cx="1830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ko-KR" altLang="en-US" sz="2000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해커톤</a:t>
            </a:r>
            <a:r>
              <a:rPr lang="ko-KR" altLang="en-US" sz="2000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발표</a:t>
            </a:r>
            <a:endParaRPr lang="en-US" altLang="ko-KR" sz="2000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613986" y="6164204"/>
            <a:ext cx="106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12/13</a:t>
            </a:r>
            <a:endParaRPr lang="en-US" altLang="ko-KR" sz="1600" b="1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6513069" y="434986"/>
            <a:ext cx="4086504" cy="705775"/>
            <a:chOff x="4870883" y="444176"/>
            <a:chExt cx="4086504" cy="705775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5C538803-DAF2-430A-86A6-6E7EF7363DE3}"/>
                </a:ext>
              </a:extLst>
            </p:cNvPr>
            <p:cNvSpPr/>
            <p:nvPr/>
          </p:nvSpPr>
          <p:spPr>
            <a:xfrm>
              <a:off x="4870883" y="444176"/>
              <a:ext cx="498627" cy="47051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611EAF4E-A4EE-4165-BA13-1AFA22E27AE0}"/>
                </a:ext>
              </a:extLst>
            </p:cNvPr>
            <p:cNvSpPr/>
            <p:nvPr/>
          </p:nvSpPr>
          <p:spPr>
            <a:xfrm>
              <a:off x="5103183" y="679434"/>
              <a:ext cx="498627" cy="4705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67108" y="488869"/>
              <a:ext cx="33902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12롯데마트드림Medium" pitchFamily="18" charset="-127"/>
                  <a:ea typeface="12롯데마트드림Medium" pitchFamily="18" charset="-127"/>
                  <a:cs typeface="Segoe UI Historic" pitchFamily="34" charset="0"/>
                </a:rPr>
                <a:t>프로젝</a:t>
              </a:r>
              <a:r>
                <a:rPr lang="ko-KR" altLang="en-US" sz="3200" b="1" dirty="0">
                  <a:latin typeface="12롯데마트드림Medium" pitchFamily="18" charset="-127"/>
                  <a:ea typeface="12롯데마트드림Medium" pitchFamily="18" charset="-127"/>
                  <a:cs typeface="Segoe UI Historic" pitchFamily="34" charset="0"/>
                </a:rPr>
                <a:t>트</a:t>
              </a:r>
              <a:r>
                <a:rPr lang="ko-KR" altLang="en-US" sz="3200" b="1" dirty="0" smtClean="0">
                  <a:latin typeface="12롯데마트드림Medium" pitchFamily="18" charset="-127"/>
                  <a:ea typeface="12롯데마트드림Medium" pitchFamily="18" charset="-127"/>
                  <a:cs typeface="Segoe UI Historic" pitchFamily="34" charset="0"/>
                </a:rPr>
                <a:t> 진행 계획</a:t>
              </a:r>
              <a:endParaRPr lang="ko-KR" altLang="en-US" sz="32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173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Women's shirts, jeans, and belt hanging on a clothing rack">
            <a:extLst>
              <a:ext uri="{FF2B5EF4-FFF2-40B4-BE49-F238E27FC236}">
                <a16:creationId xmlns:a16="http://schemas.microsoft.com/office/drawing/2014/main" xmlns="" id="{C54F7EE9-E7D5-47FA-B4B9-F7F3188AC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8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913649" y="1467968"/>
            <a:ext cx="2053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400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업무 분담</a:t>
            </a:r>
            <a:endParaRPr lang="en-US" altLang="ko-KR" sz="2400" b="1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pic>
        <p:nvPicPr>
          <p:cNvPr id="7174" name="Picture 6" descr="C:\Users\novem\OneDrive\바탕 화면\힙드로브\ppt사진\KakaoTalk_20191124_2226513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286" y="2013613"/>
            <a:ext cx="1933100" cy="257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novem\OneDrive\바탕 화면\힙드로브\ppt사진\KakaoTalk_20191124_22351042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293" y="2013612"/>
            <a:ext cx="1936452" cy="257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novem\OneDrive\바탕 화면\힙드로브\ppt사진\KakaoTalk_20191124_2310299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784" y="2013613"/>
            <a:ext cx="1847094" cy="258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575727" y="4608001"/>
            <a:ext cx="109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김재현</a:t>
            </a:r>
            <a:endParaRPr lang="en-US" altLang="ko-KR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513069" y="434986"/>
            <a:ext cx="4086504" cy="705775"/>
            <a:chOff x="4870883" y="444176"/>
            <a:chExt cx="4086504" cy="705775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5C538803-DAF2-430A-86A6-6E7EF7363DE3}"/>
                </a:ext>
              </a:extLst>
            </p:cNvPr>
            <p:cNvSpPr/>
            <p:nvPr/>
          </p:nvSpPr>
          <p:spPr>
            <a:xfrm>
              <a:off x="4870883" y="444176"/>
              <a:ext cx="498627" cy="47051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611EAF4E-A4EE-4165-BA13-1AFA22E27AE0}"/>
                </a:ext>
              </a:extLst>
            </p:cNvPr>
            <p:cNvSpPr/>
            <p:nvPr/>
          </p:nvSpPr>
          <p:spPr>
            <a:xfrm>
              <a:off x="5103183" y="679434"/>
              <a:ext cx="498627" cy="4705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67108" y="488869"/>
              <a:ext cx="33902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12롯데마트드림Medium" pitchFamily="18" charset="-127"/>
                  <a:ea typeface="12롯데마트드림Medium" pitchFamily="18" charset="-127"/>
                  <a:cs typeface="Segoe UI Historic" pitchFamily="34" charset="0"/>
                </a:rPr>
                <a:t>프로젝</a:t>
              </a:r>
              <a:r>
                <a:rPr lang="ko-KR" altLang="en-US" sz="3200" b="1" dirty="0">
                  <a:latin typeface="12롯데마트드림Medium" pitchFamily="18" charset="-127"/>
                  <a:ea typeface="12롯데마트드림Medium" pitchFamily="18" charset="-127"/>
                  <a:cs typeface="Segoe UI Historic" pitchFamily="34" charset="0"/>
                </a:rPr>
                <a:t>트</a:t>
              </a:r>
              <a:r>
                <a:rPr lang="ko-KR" altLang="en-US" sz="3200" b="1" dirty="0" smtClean="0">
                  <a:latin typeface="12롯데마트드림Medium" pitchFamily="18" charset="-127"/>
                  <a:ea typeface="12롯데마트드림Medium" pitchFamily="18" charset="-127"/>
                  <a:cs typeface="Segoe UI Historic" pitchFamily="34" charset="0"/>
                </a:rPr>
                <a:t> 진행 계획</a:t>
              </a:r>
              <a:endParaRPr lang="ko-KR" altLang="en-US" sz="32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042116" y="4608001"/>
            <a:ext cx="109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김현민</a:t>
            </a:r>
            <a:endParaRPr lang="en-US" altLang="ko-KR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506262" y="4608001"/>
            <a:ext cx="109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성하진</a:t>
            </a:r>
            <a:endParaRPr lang="en-US" altLang="ko-KR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63641" y="4986668"/>
            <a:ext cx="22593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1600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힙드로브</a:t>
            </a:r>
            <a:r>
              <a:rPr lang="ko-KR" altLang="en-US" sz="1600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기능 담당</a:t>
            </a:r>
            <a:endParaRPr lang="en-US" altLang="ko-KR" sz="1600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Open CV </a:t>
            </a:r>
            <a:r>
              <a:rPr lang="ko-KR" altLang="en-US" sz="1600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테스트</a:t>
            </a:r>
            <a:endParaRPr lang="en-US" altLang="ko-KR" sz="1600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600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Base </a:t>
            </a:r>
            <a:r>
              <a:rPr lang="ko-KR" altLang="en-US" sz="1600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소스 개발</a:t>
            </a:r>
            <a:endParaRPr lang="en-US" altLang="ko-KR" sz="1600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sz="1600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페이지 설계 주도</a:t>
            </a:r>
            <a:endParaRPr lang="en-US" altLang="ko-KR" sz="1600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62785" y="4951438"/>
            <a:ext cx="225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1600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힙스</a:t>
            </a:r>
            <a:r>
              <a:rPr lang="ko-KR" altLang="en-US" sz="1600" dirty="0" err="1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탯</a:t>
            </a:r>
            <a:r>
              <a:rPr lang="ko-KR" altLang="en-US" sz="1600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기능 담당</a:t>
            </a:r>
            <a:endParaRPr lang="en-US" altLang="ko-KR" sz="1600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메타정보 구체화</a:t>
            </a:r>
            <a:endParaRPr lang="en-US" altLang="ko-KR" sz="1600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DB </a:t>
            </a:r>
            <a:r>
              <a:rPr lang="ko-KR" altLang="en-US" sz="1600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스키마 설계</a:t>
            </a:r>
            <a:endParaRPr lang="en-US" altLang="ko-KR" sz="1600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41962" y="4904782"/>
            <a:ext cx="16576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ko-KR" sz="1600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PM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발표자료 준비</a:t>
            </a:r>
            <a:endParaRPr lang="en-US" altLang="ko-KR" sz="1600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보고서 작성</a:t>
            </a:r>
            <a:endParaRPr lang="en-US" altLang="ko-KR" sz="1600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sz="1600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구현 보조</a:t>
            </a:r>
            <a:endParaRPr lang="en-US" altLang="ko-KR" sz="1600" dirty="0" smtClean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11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ovem\OneDrive\바탕 화면\힙드로브\ppt사진\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1169" y="2481827"/>
            <a:ext cx="4738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latin typeface="Bradley Hand ITC" pitchFamily="66" charset="0"/>
                <a:ea typeface="12롯데마트드림Medium" pitchFamily="18" charset="-127"/>
                <a:cs typeface="Segoe UI Historic" pitchFamily="34" charset="0"/>
              </a:rPr>
              <a:t>THANK YOU!</a:t>
            </a:r>
          </a:p>
          <a:p>
            <a:pPr algn="ctr"/>
            <a:r>
              <a:rPr lang="en-US" altLang="ko-KR" sz="5400" dirty="0" smtClean="0">
                <a:latin typeface="Bradley Hand ITC" pitchFamily="66" charset="0"/>
                <a:ea typeface="12롯데마트드림Medium" pitchFamily="18" charset="-127"/>
                <a:cs typeface="Segoe UI Historic" pitchFamily="34" charset="0"/>
              </a:rPr>
              <a:t>Q&amp;A?</a:t>
            </a:r>
            <a:endParaRPr lang="en-US" altLang="ko-KR" sz="5400" dirty="0" smtClean="0">
              <a:latin typeface="Bradley Hand ITC" pitchFamily="66" charset="0"/>
              <a:ea typeface="12롯데마트드림Medium" pitchFamily="18" charset="-127"/>
              <a:cs typeface="Segoe UI Histor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33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ttps://images.unsplash.com/photo-1444204091080-d0e664341e6b?ixlib=rb-0.3.5&amp;ixid=eyJhcHBfaWQiOjEyMDd9&amp;s=2ba648d8a7016525ad5e4e5c23a4a9c6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05980422-D86C-4EAB-8774-C4D613B40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63201F5-AF5D-4426-87BD-8C365882D32F}"/>
              </a:ext>
            </a:extLst>
          </p:cNvPr>
          <p:cNvSpPr/>
          <p:nvPr/>
        </p:nvSpPr>
        <p:spPr>
          <a:xfrm>
            <a:off x="6168" y="9331"/>
            <a:ext cx="12192000" cy="68580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순서도: 수동 입력 14">
            <a:extLst>
              <a:ext uri="{FF2B5EF4-FFF2-40B4-BE49-F238E27FC236}">
                <a16:creationId xmlns:a16="http://schemas.microsoft.com/office/drawing/2014/main" xmlns="" id="{766D3DF2-08BA-43CF-9C54-4600539E1CE0}"/>
              </a:ext>
            </a:extLst>
          </p:cNvPr>
          <p:cNvSpPr/>
          <p:nvPr/>
        </p:nvSpPr>
        <p:spPr>
          <a:xfrm rot="5400000" flipH="1">
            <a:off x="3410604" y="-456373"/>
            <a:ext cx="573890" cy="7395099"/>
          </a:xfrm>
          <a:prstGeom prst="flowChartManualInp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수동 입력 16">
            <a:extLst>
              <a:ext uri="{FF2B5EF4-FFF2-40B4-BE49-F238E27FC236}">
                <a16:creationId xmlns:a16="http://schemas.microsoft.com/office/drawing/2014/main" xmlns="" id="{D7FBBCA1-8CA9-43C7-87D2-A9CECF27B3E3}"/>
              </a:ext>
            </a:extLst>
          </p:cNvPr>
          <p:cNvSpPr/>
          <p:nvPr/>
        </p:nvSpPr>
        <p:spPr>
          <a:xfrm rot="16200000" flipH="1">
            <a:off x="9506604" y="269853"/>
            <a:ext cx="573890" cy="4796900"/>
          </a:xfrm>
          <a:prstGeom prst="flowChartManualInp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82096" y="3010343"/>
            <a:ext cx="2160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패알못의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고민</a:t>
            </a:r>
            <a:endParaRPr lang="ko-KR" altLang="en-US" sz="2400" b="1" dirty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pic>
        <p:nvPicPr>
          <p:cNvPr id="1027" name="Picture 3" descr="C:\Users\novem\Downloads\좌절-removebg-preview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45" y="3728302"/>
            <a:ext cx="2052946" cy="236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53328" y="4011829"/>
            <a:ext cx="351460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1. 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안타까</a:t>
            </a:r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운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옷장 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상태</a:t>
            </a:r>
            <a:endParaRPr lang="en-US" altLang="ko-KR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1) </a:t>
            </a:r>
            <a:r>
              <a: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옷장 정리는 이사할 때나</a:t>
            </a:r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..</a:t>
            </a:r>
          </a:p>
          <a:p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2) </a:t>
            </a:r>
            <a:r>
              <a: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어디에 뭐가 있는지 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헷갈</a:t>
            </a:r>
            <a:r>
              <a: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림</a:t>
            </a:r>
            <a:endParaRPr lang="en-US" altLang="ko-KR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endParaRPr lang="en-US" altLang="ko-KR" sz="24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2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 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늘 정해진 패턴의 코디</a:t>
            </a:r>
            <a:endParaRPr lang="en-US" altLang="ko-KR" sz="24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1) 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새로운 도전에 대한 두려움</a:t>
            </a:r>
            <a:endParaRPr lang="en-US" altLang="ko-KR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2) 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필요한 조합을 잘 모름</a:t>
            </a:r>
            <a:r>
              <a:rPr lang="en-US" altLang="ko-KR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endParaRPr lang="ko-KR" alt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307" y="102296"/>
            <a:ext cx="2171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Brush Script MT" pitchFamily="66" charset="0"/>
                <a:ea typeface="12롯데마트드림Medium" pitchFamily="18" charset="-127"/>
              </a:rPr>
              <a:t>PROBLEM</a:t>
            </a:r>
            <a:endParaRPr lang="ko-KR" altLang="en-US" sz="3200" b="1" dirty="0">
              <a:solidFill>
                <a:schemeClr val="bg1"/>
              </a:solidFill>
              <a:latin typeface="Brush Script MT" pitchFamily="66" charset="0"/>
              <a:ea typeface="12롯데마트드림Mediu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39462" y="4291754"/>
            <a:ext cx="42237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“</a:t>
            </a:r>
            <a:r>
              <a:rPr lang="ko-KR" altLang="en-US" sz="66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귀차니즘</a:t>
            </a:r>
            <a:r>
              <a:rPr lang="en-US" altLang="ko-KR" sz="6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”</a:t>
            </a:r>
            <a:endParaRPr lang="ko-KR" altLang="en-US" sz="6600" b="1" dirty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5103845" y="187327"/>
            <a:ext cx="1586204" cy="525930"/>
          </a:xfrm>
          <a:prstGeom prst="wedgeRoundRectCallout">
            <a:avLst>
              <a:gd name="adj1" fmla="val -35550"/>
              <a:gd name="adj2" fmla="val 7632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오늘 뭐 입지</a:t>
            </a:r>
            <a:r>
              <a:rPr lang="en-US" altLang="ko-KR" sz="1600" dirty="0" smtClean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..?</a:t>
            </a:r>
            <a:endParaRPr lang="ko-KR" altLang="en-US" sz="1600" dirty="0">
              <a:solidFill>
                <a:schemeClr val="tx1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705180" y="1114477"/>
            <a:ext cx="2846909" cy="509052"/>
          </a:xfrm>
          <a:prstGeom prst="wedgeRoundRectCallout">
            <a:avLst>
              <a:gd name="adj1" fmla="val -65775"/>
              <a:gd name="adj2" fmla="val 5008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아 맞다</a:t>
            </a:r>
            <a:r>
              <a:rPr lang="en-US" altLang="ko-KR" sz="1600" dirty="0" smtClean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.. </a:t>
            </a:r>
            <a:r>
              <a:rPr lang="ko-KR" altLang="en-US" sz="1600" dirty="0" smtClean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청바지 사야 되는데</a:t>
            </a:r>
            <a:r>
              <a:rPr lang="en-US" altLang="ko-KR" sz="1600" dirty="0" smtClean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..</a:t>
            </a:r>
            <a:endParaRPr lang="ko-KR" altLang="en-US" sz="1600" dirty="0">
              <a:solidFill>
                <a:schemeClr val="tx1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5666773" y="1751009"/>
            <a:ext cx="2846909" cy="509052"/>
          </a:xfrm>
          <a:prstGeom prst="wedgeRoundRectCallout">
            <a:avLst>
              <a:gd name="adj1" fmla="val -42505"/>
              <a:gd name="adj2" fmla="val 9224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아니 초록색 체크 남방 </a:t>
            </a:r>
            <a:r>
              <a:rPr lang="ko-KR" altLang="en-US" sz="1600" dirty="0" err="1" smtClean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어디갔지</a:t>
            </a:r>
            <a:r>
              <a:rPr lang="en-US" altLang="ko-KR" sz="1600" dirty="0" smtClean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6816599" y="451184"/>
            <a:ext cx="2625984" cy="509052"/>
          </a:xfrm>
          <a:prstGeom prst="wedgeRoundRectCallout">
            <a:avLst>
              <a:gd name="adj1" fmla="val -82818"/>
              <a:gd name="adj2" fmla="val 70249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아</a:t>
            </a:r>
            <a:r>
              <a:rPr lang="en-US" altLang="ko-KR" sz="1600" dirty="0" smtClean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.. </a:t>
            </a:r>
            <a:r>
              <a:rPr lang="ko-KR" altLang="en-US" sz="1600" dirty="0" smtClean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옷장 정리해야 되는데</a:t>
            </a:r>
            <a:r>
              <a:rPr lang="en-US" altLang="ko-KR" sz="1600" dirty="0" smtClean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..</a:t>
            </a:r>
            <a:endParaRPr lang="ko-KR" altLang="en-US" sz="1600" dirty="0">
              <a:solidFill>
                <a:schemeClr val="tx1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9187060" y="1077156"/>
            <a:ext cx="2688143" cy="509052"/>
          </a:xfrm>
          <a:prstGeom prst="wedgeRoundRectCallout">
            <a:avLst>
              <a:gd name="adj1" fmla="val -72003"/>
              <a:gd name="adj2" fmla="val 6475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이 바지에 이 옷이 어울리나</a:t>
            </a:r>
            <a:r>
              <a:rPr lang="en-US" altLang="ko-KR" sz="1600" dirty="0" smtClean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8961570" y="1734398"/>
            <a:ext cx="3101801" cy="509052"/>
          </a:xfrm>
          <a:prstGeom prst="wedgeRoundRectCallout">
            <a:avLst>
              <a:gd name="adj1" fmla="val -58790"/>
              <a:gd name="adj2" fmla="val 4275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내일 </a:t>
            </a:r>
            <a:r>
              <a:rPr lang="ko-KR" altLang="en-US" sz="1600" dirty="0" err="1" smtClean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소개팅인데</a:t>
            </a:r>
            <a:r>
              <a:rPr lang="ko-KR" altLang="en-US" sz="1600" dirty="0" smtClean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 뭐 입어야 하나</a:t>
            </a:r>
            <a:r>
              <a:rPr lang="en-US" altLang="ko-KR" sz="1600" dirty="0" smtClean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..?</a:t>
            </a:r>
            <a:endParaRPr lang="ko-KR" altLang="en-US" sz="1600" dirty="0">
              <a:solidFill>
                <a:schemeClr val="tx1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9661331" y="201308"/>
            <a:ext cx="2076587" cy="509052"/>
          </a:xfrm>
          <a:prstGeom prst="wedgeRoundRectCallout">
            <a:avLst>
              <a:gd name="adj1" fmla="val -50097"/>
              <a:gd name="adj2" fmla="val 9774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하</a:t>
            </a:r>
            <a:r>
              <a:rPr lang="en-US" altLang="ko-KR" sz="1600" dirty="0" smtClean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.. </a:t>
            </a:r>
            <a:r>
              <a:rPr lang="ko-KR" altLang="en-US" sz="1600" dirty="0" smtClean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옷 사기 귀찮아</a:t>
            </a:r>
            <a:r>
              <a:rPr lang="en-US" altLang="ko-KR" sz="1600" dirty="0" smtClean="0">
                <a:solidFill>
                  <a:schemeClr val="tx1"/>
                </a:solidFill>
                <a:latin typeface="12롯데마트드림Medium" pitchFamily="18" charset="-127"/>
                <a:ea typeface="12롯데마트드림Medium" pitchFamily="18" charset="-127"/>
              </a:rPr>
              <a:t>..</a:t>
            </a:r>
            <a:endParaRPr lang="ko-KR" altLang="en-US" sz="1600" dirty="0">
              <a:solidFill>
                <a:schemeClr val="tx1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35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othes and a watch on a white wooden chair">
            <a:extLst>
              <a:ext uri="{FF2B5EF4-FFF2-40B4-BE49-F238E27FC236}">
                <a16:creationId xmlns:a16="http://schemas.microsoft.com/office/drawing/2014/main" xmlns="" id="{DC907F8D-810F-42EB-A80E-6F0B432AB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xmlns="" id="{498EFBB5-027A-4937-8D0E-E6878757B242}"/>
              </a:ext>
            </a:extLst>
          </p:cNvPr>
          <p:cNvSpPr/>
          <p:nvPr/>
        </p:nvSpPr>
        <p:spPr>
          <a:xfrm>
            <a:off x="9703294" y="790113"/>
            <a:ext cx="5166804" cy="492710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168704A2-3106-418D-B05A-0A98DC1C0F9C}"/>
              </a:ext>
            </a:extLst>
          </p:cNvPr>
          <p:cNvCxnSpPr>
            <a:cxnSpLocks/>
          </p:cNvCxnSpPr>
          <p:nvPr/>
        </p:nvCxnSpPr>
        <p:spPr>
          <a:xfrm>
            <a:off x="5131294" y="6541959"/>
            <a:ext cx="67411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C3467F9-A911-4872-B61E-60E9E0E1B753}"/>
              </a:ext>
            </a:extLst>
          </p:cNvPr>
          <p:cNvCxnSpPr>
            <a:cxnSpLocks/>
          </p:cNvCxnSpPr>
          <p:nvPr/>
        </p:nvCxnSpPr>
        <p:spPr>
          <a:xfrm>
            <a:off x="5131294" y="1007172"/>
            <a:ext cx="67411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22730" y="311919"/>
            <a:ext cx="363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12롯데마트행복Light" pitchFamily="18" charset="-127"/>
                <a:ea typeface="12롯데마트행복Light" pitchFamily="18" charset="-127"/>
              </a:rPr>
              <a:t>어떻게 해결할 것인가</a:t>
            </a:r>
            <a:r>
              <a:rPr lang="en-US" altLang="ko-KR" sz="2800" b="1" dirty="0" smtClean="0">
                <a:latin typeface="12롯데마트행복Light" pitchFamily="18" charset="-127"/>
                <a:ea typeface="12롯데마트행복Light" pitchFamily="18" charset="-127"/>
              </a:rPr>
              <a:t>?</a:t>
            </a:r>
            <a:endParaRPr lang="ko-KR" altLang="en-US" sz="2800" b="1" dirty="0">
              <a:latin typeface="12롯데마트행복Light" pitchFamily="18" charset="-127"/>
              <a:ea typeface="12롯데마트행복Light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543100" y="1263986"/>
            <a:ext cx="3631679" cy="2315974"/>
            <a:chOff x="139450" y="2314493"/>
            <a:chExt cx="6758860" cy="4310224"/>
          </a:xfrm>
        </p:grpSpPr>
        <p:pic>
          <p:nvPicPr>
            <p:cNvPr id="11" name="Picture 2" descr="https://bizgovsoc6.files.wordpress.com/2013/04/tony_stark_interactive_3d_hologram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50" y="2314493"/>
              <a:ext cx="6758860" cy="4310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DDF7F92A-01B5-4D9F-B210-9E35A8143806}"/>
                </a:ext>
              </a:extLst>
            </p:cNvPr>
            <p:cNvGrpSpPr/>
            <p:nvPr/>
          </p:nvGrpSpPr>
          <p:grpSpPr>
            <a:xfrm>
              <a:off x="3732867" y="2931356"/>
              <a:ext cx="2620108" cy="3490921"/>
              <a:chOff x="1006529" y="1801999"/>
              <a:chExt cx="2697001" cy="4029262"/>
            </a:xfrm>
            <a:solidFill>
              <a:schemeClr val="bg1">
                <a:alpha val="59000"/>
              </a:schemeClr>
            </a:solidFill>
          </p:grpSpPr>
          <p:pic>
            <p:nvPicPr>
              <p:cNvPr id="14" name="그래픽 12" descr="옷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id="{460322C4-76AB-4F75-B3BF-4C7A69381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lc="http://schemas.openxmlformats.org/drawingml/2006/lockedCanvas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63983" y="2339639"/>
                <a:ext cx="730817" cy="730817"/>
              </a:xfrm>
              <a:prstGeom prst="rect">
                <a:avLst/>
              </a:prstGeom>
              <a:grpFill/>
            </p:spPr>
          </p:pic>
          <p:grpSp>
            <p:nvGrpSpPr>
              <p:cNvPr id="15" name="그룹 14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id="{7ADF6EA8-6185-404F-A2D4-8D4117561A26}"/>
                  </a:ext>
                </a:extLst>
              </p:cNvPr>
              <p:cNvGrpSpPr/>
              <p:nvPr/>
            </p:nvGrpSpPr>
            <p:grpSpPr>
              <a:xfrm>
                <a:off x="1006529" y="1801999"/>
                <a:ext cx="2697001" cy="4029262"/>
                <a:chOff x="661366" y="1818378"/>
                <a:chExt cx="2697001" cy="4029262"/>
              </a:xfrm>
              <a:grpFill/>
            </p:grpSpPr>
            <p:pic>
              <p:nvPicPr>
                <p:cNvPr id="16" name="그래픽 8" descr="긴 소매 셔츠">
                  <a:extLst>
                    <a:ext uri="{FF2B5EF4-FFF2-40B4-BE49-F238E27FC236}">
                      <a16:creationId xmlns="" xmlns:lc="http://schemas.openxmlformats.org/drawingml/2006/lockedCanvas" xmlns:a16="http://schemas.microsoft.com/office/drawing/2014/main" id="{54BA4EAC-B09E-4A4A-8878-F05FD41B4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lc="http://schemas.openxmlformats.org/drawingml/2006/lockedCanvas"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294" y="3106972"/>
                  <a:ext cx="730817" cy="730817"/>
                </a:xfrm>
                <a:prstGeom prst="rect">
                  <a:avLst/>
                </a:prstGeom>
                <a:grpFill/>
              </p:spPr>
            </p:pic>
            <p:pic>
              <p:nvPicPr>
                <p:cNvPr id="17" name="그래픽 32" descr="야구 모자">
                  <a:extLst>
                    <a:ext uri="{FF2B5EF4-FFF2-40B4-BE49-F238E27FC236}">
                      <a16:creationId xmlns="" xmlns:lc="http://schemas.openxmlformats.org/drawingml/2006/lockedCanvas" xmlns:a16="http://schemas.microsoft.com/office/drawing/2014/main" id="{C6CD2E4F-DBA7-402B-BA73-0AE2F709CB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lc="http://schemas.openxmlformats.org/drawingml/2006/lockedCanvas"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260" y="2628422"/>
                  <a:ext cx="730817" cy="730817"/>
                </a:xfrm>
                <a:prstGeom prst="rect">
                  <a:avLst/>
                </a:prstGeom>
                <a:grpFill/>
              </p:spPr>
            </p:pic>
            <p:grpSp>
              <p:nvGrpSpPr>
                <p:cNvPr id="18" name="그룹 17">
                  <a:extLst>
                    <a:ext uri="{FF2B5EF4-FFF2-40B4-BE49-F238E27FC236}">
                      <a16:creationId xmlns="" xmlns:lc="http://schemas.openxmlformats.org/drawingml/2006/lockedCanvas" xmlns:a16="http://schemas.microsoft.com/office/drawing/2014/main" id="{FDA54AA7-DA4B-4A6D-8519-034337D6C96B}"/>
                    </a:ext>
                  </a:extLst>
                </p:cNvPr>
                <p:cNvGrpSpPr/>
                <p:nvPr/>
              </p:nvGrpSpPr>
              <p:grpSpPr>
                <a:xfrm>
                  <a:off x="661366" y="1818378"/>
                  <a:ext cx="2697001" cy="4029262"/>
                  <a:chOff x="661366" y="1818378"/>
                  <a:chExt cx="2697001" cy="4029262"/>
                </a:xfrm>
                <a:grpFill/>
              </p:grpSpPr>
              <p:grpSp>
                <p:nvGrpSpPr>
                  <p:cNvPr id="19" name="그룹 18">
                    <a:extLst>
                      <a:ext uri="{FF2B5EF4-FFF2-40B4-BE49-F238E27FC236}">
                        <a16:creationId xmlns="" xmlns:lc="http://schemas.openxmlformats.org/drawingml/2006/lockedCanvas" xmlns:a16="http://schemas.microsoft.com/office/drawing/2014/main" id="{A832CABF-3B42-41AC-A445-AD1168DBA907}"/>
                      </a:ext>
                    </a:extLst>
                  </p:cNvPr>
                  <p:cNvGrpSpPr/>
                  <p:nvPr/>
                </p:nvGrpSpPr>
                <p:grpSpPr>
                  <a:xfrm>
                    <a:off x="661366" y="2876582"/>
                    <a:ext cx="2697001" cy="2971058"/>
                    <a:chOff x="661366" y="2876582"/>
                    <a:chExt cx="2697001" cy="2971058"/>
                  </a:xfrm>
                  <a:grpFill/>
                </p:grpSpPr>
                <p:pic>
                  <p:nvPicPr>
                    <p:cNvPr id="21" name="그래픽 14" descr="슈트">
                      <a:extLst>
                        <a:ext uri="{FF2B5EF4-FFF2-40B4-BE49-F238E27FC236}">
                          <a16:creationId xmlns="" xmlns:lc="http://schemas.openxmlformats.org/drawingml/2006/lockedCanvas" xmlns:a16="http://schemas.microsoft.com/office/drawing/2014/main" id="{3C38CDA0-8BC2-4F88-8239-2D239CA954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="" xmlns:lc="http://schemas.openxmlformats.org/drawingml/2006/lockedCanvas"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70155" y="2876582"/>
                      <a:ext cx="730817" cy="730817"/>
                    </a:xfrm>
                    <a:prstGeom prst="rect">
                      <a:avLst/>
                    </a:prstGeom>
                    <a:grpFill/>
                  </p:spPr>
                </p:pic>
                <p:grpSp>
                  <p:nvGrpSpPr>
                    <p:cNvPr id="22" name="그룹 21">
                      <a:extLst>
                        <a:ext uri="{FF2B5EF4-FFF2-40B4-BE49-F238E27FC236}">
                          <a16:creationId xmlns="" xmlns:lc="http://schemas.openxmlformats.org/drawingml/2006/lockedCanvas" xmlns:a16="http://schemas.microsoft.com/office/drawing/2014/main" id="{D094789B-9ABE-4E22-A067-D4B9554ACD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366" y="3607399"/>
                      <a:ext cx="2697001" cy="2240241"/>
                      <a:chOff x="661366" y="3607399"/>
                      <a:chExt cx="2697001" cy="2240241"/>
                    </a:xfrm>
                    <a:grpFill/>
                  </p:grpSpPr>
                  <p:pic>
                    <p:nvPicPr>
                      <p:cNvPr id="23" name="그래픽 6" descr="바지">
                        <a:extLst>
                          <a:ext uri="{FF2B5EF4-FFF2-40B4-BE49-F238E27FC236}">
                            <a16:creationId xmlns="" xmlns:lc="http://schemas.openxmlformats.org/drawingml/2006/lockedCanvas" xmlns:a16="http://schemas.microsoft.com/office/drawing/2014/main" id="{7D949189-1BAD-472D-91F1-8025B2E33B0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="" xmlns:lc="http://schemas.openxmlformats.org/drawingml/2006/lockedCanvas" xmlns:asvg="http://schemas.microsoft.com/office/drawing/2016/SVG/main" r:embed="rId1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627550" y="3607399"/>
                        <a:ext cx="730817" cy="730817"/>
                      </a:xfrm>
                      <a:prstGeom prst="rect">
                        <a:avLst/>
                      </a:prstGeom>
                      <a:grpFill/>
                    </p:spPr>
                  </p:pic>
                  <p:grpSp>
                    <p:nvGrpSpPr>
                      <p:cNvPr id="24" name="그룹 23">
                        <a:extLst>
                          <a:ext uri="{FF2B5EF4-FFF2-40B4-BE49-F238E27FC236}">
                            <a16:creationId xmlns="" xmlns:lc="http://schemas.openxmlformats.org/drawingml/2006/lockedCanvas" xmlns:a16="http://schemas.microsoft.com/office/drawing/2014/main" id="{5BA3B501-DE46-44E3-B6A8-3473E529A4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366" y="3731156"/>
                        <a:ext cx="2162459" cy="2116484"/>
                        <a:chOff x="661366" y="3731156"/>
                        <a:chExt cx="2162459" cy="2116484"/>
                      </a:xfrm>
                      <a:grpFill/>
                    </p:grpSpPr>
                    <p:pic>
                      <p:nvPicPr>
                        <p:cNvPr id="25" name="그래픽 22" descr="장화">
                          <a:extLst>
                            <a:ext uri="{FF2B5EF4-FFF2-40B4-BE49-F238E27FC236}">
                              <a16:creationId xmlns="" xmlns:lc="http://schemas.openxmlformats.org/drawingml/2006/lockedCanvas" xmlns:a16="http://schemas.microsoft.com/office/drawing/2014/main" id="{6AFD82AA-B93C-4801-B62D-97CAA217677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="" xmlns:lc="http://schemas.openxmlformats.org/drawingml/2006/lockedCanvas" xmlns:asvg="http://schemas.microsoft.com/office/drawing/2016/SVG/main" r:embed="rId1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72566" y="4329654"/>
                          <a:ext cx="730817" cy="730817"/>
                        </a:xfrm>
                        <a:prstGeom prst="rect">
                          <a:avLst/>
                        </a:prstGeom>
                        <a:grpFill/>
                      </p:spPr>
                    </p:pic>
                    <p:grpSp>
                      <p:nvGrpSpPr>
                        <p:cNvPr id="26" name="그룹 25">
                          <a:extLst>
                            <a:ext uri="{FF2B5EF4-FFF2-40B4-BE49-F238E27FC236}">
                              <a16:creationId xmlns="" xmlns:lc="http://schemas.openxmlformats.org/drawingml/2006/lockedCanvas" xmlns:a16="http://schemas.microsoft.com/office/drawing/2014/main" id="{2E9F8D27-A4DE-459B-8130-77425577FD3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366" y="3731156"/>
                          <a:ext cx="2162459" cy="2116484"/>
                          <a:chOff x="661366" y="3731156"/>
                          <a:chExt cx="2162459" cy="2116484"/>
                        </a:xfrm>
                        <a:grpFill/>
                      </p:grpSpPr>
                      <p:grpSp>
                        <p:nvGrpSpPr>
                          <p:cNvPr id="27" name="그룹 26">
                            <a:extLst>
                              <a:ext uri="{FF2B5EF4-FFF2-40B4-BE49-F238E27FC236}">
                                <a16:creationId xmlns="" xmlns:lc="http://schemas.openxmlformats.org/drawingml/2006/lockedCanvas" xmlns:a16="http://schemas.microsoft.com/office/drawing/2014/main" id="{3856F640-4CEB-4962-9620-5AE47C921C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22729" y="3731156"/>
                            <a:ext cx="1067214" cy="768925"/>
                            <a:chOff x="822729" y="3731156"/>
                            <a:chExt cx="1067214" cy="768925"/>
                          </a:xfrm>
                          <a:grpFill/>
                        </p:grpSpPr>
                        <p:pic>
                          <p:nvPicPr>
                            <p:cNvPr id="33" name="그래픽 16" descr="넥타이">
                              <a:extLst>
                                <a:ext uri="{FF2B5EF4-FFF2-40B4-BE49-F238E27FC236}">
                                  <a16:creationId xmlns="" xmlns:lc="http://schemas.openxmlformats.org/drawingml/2006/lockedCanvas" xmlns:a16="http://schemas.microsoft.com/office/drawing/2014/main" id="{48FA9CAF-DF21-4376-A39B-27140C589220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6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  <a:ext uri="{96DAC541-7B7A-43D3-8B79-37D633B846F1}">
                                  <asvg:svgBlip xmlns="" xmlns:lc="http://schemas.openxmlformats.org/drawingml/2006/lockedCanvas" xmlns:asvg="http://schemas.microsoft.com/office/drawing/2016/SVG/main" r:embed="rId17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59126" y="3731156"/>
                              <a:ext cx="730817" cy="730817"/>
                            </a:xfrm>
                            <a:prstGeom prst="rect">
                              <a:avLst/>
                            </a:prstGeom>
                            <a:grpFill/>
                          </p:spPr>
                        </p:pic>
                        <p:pic>
                          <p:nvPicPr>
                            <p:cNvPr id="34" name="그래픽 34" descr="털모자">
                              <a:extLst>
                                <a:ext uri="{FF2B5EF4-FFF2-40B4-BE49-F238E27FC236}">
                                  <a16:creationId xmlns="" xmlns:lc="http://schemas.openxmlformats.org/drawingml/2006/lockedCanvas" xmlns:a16="http://schemas.microsoft.com/office/drawing/2014/main" id="{0E98C25F-8ED6-449F-AA54-63A509004664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8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  <a:ext uri="{96DAC541-7B7A-43D3-8B79-37D633B846F1}">
                                  <asvg:svgBlip xmlns="" xmlns:lc="http://schemas.openxmlformats.org/drawingml/2006/lockedCanvas" xmlns:asvg="http://schemas.microsoft.com/office/drawing/2016/SVG/main" r:embed="rId19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22729" y="3769264"/>
                              <a:ext cx="730817" cy="730817"/>
                            </a:xfrm>
                            <a:prstGeom prst="rect">
                              <a:avLst/>
                            </a:prstGeom>
                            <a:grpFill/>
                          </p:spPr>
                        </p:pic>
                      </p:grpSp>
                      <p:grpSp>
                        <p:nvGrpSpPr>
                          <p:cNvPr id="28" name="그룹 27">
                            <a:extLst>
                              <a:ext uri="{FF2B5EF4-FFF2-40B4-BE49-F238E27FC236}">
                                <a16:creationId xmlns="" xmlns:lc="http://schemas.openxmlformats.org/drawingml/2006/lockedCanvas" xmlns:a16="http://schemas.microsoft.com/office/drawing/2014/main" id="{B07CF964-4C97-46EA-9222-D6A1B6CC102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366" y="4576624"/>
                            <a:ext cx="2162459" cy="1271016"/>
                            <a:chOff x="661366" y="4576624"/>
                            <a:chExt cx="2162459" cy="1271016"/>
                          </a:xfrm>
                          <a:grpFill/>
                        </p:grpSpPr>
                        <p:pic>
                          <p:nvPicPr>
                            <p:cNvPr id="29" name="그래픽 18" descr="신발">
                              <a:extLst>
                                <a:ext uri="{FF2B5EF4-FFF2-40B4-BE49-F238E27FC236}">
                                  <a16:creationId xmlns="" xmlns:lc="http://schemas.openxmlformats.org/drawingml/2006/lockedCanvas" xmlns:a16="http://schemas.microsoft.com/office/drawing/2014/main" id="{3871511A-D093-4B1D-9FB3-0665C1D6FFCC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20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  <a:ext uri="{96DAC541-7B7A-43D3-8B79-37D633B846F1}">
                                  <asvg:svgBlip xmlns="" xmlns:lc="http://schemas.openxmlformats.org/drawingml/2006/lockedCanvas" xmlns:asvg="http://schemas.microsoft.com/office/drawing/2016/SVG/main" r:embed="rId21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811282" y="4698685"/>
                              <a:ext cx="730817" cy="730817"/>
                            </a:xfrm>
                            <a:prstGeom prst="rect">
                              <a:avLst/>
                            </a:prstGeom>
                            <a:grpFill/>
                          </p:spPr>
                        </p:pic>
                        <p:pic>
                          <p:nvPicPr>
                            <p:cNvPr id="30" name="그래픽 26" descr="짧은 양말">
                              <a:extLst>
                                <a:ext uri="{FF2B5EF4-FFF2-40B4-BE49-F238E27FC236}">
                                  <a16:creationId xmlns="" xmlns:lc="http://schemas.openxmlformats.org/drawingml/2006/lockedCanvas" xmlns:a16="http://schemas.microsoft.com/office/drawing/2014/main" id="{53E4E67D-D683-4AD6-9900-E2C13985BA41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22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  <a:ext uri="{96DAC541-7B7A-43D3-8B79-37D633B846F1}">
                                  <asvg:svgBlip xmlns="" xmlns:lc="http://schemas.openxmlformats.org/drawingml/2006/lockedCanvas" xmlns:asvg="http://schemas.microsoft.com/office/drawing/2016/SVG/main" r:embed="rId23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61366" y="4576624"/>
                              <a:ext cx="730817" cy="730817"/>
                            </a:xfrm>
                            <a:prstGeom prst="rect">
                              <a:avLst/>
                            </a:prstGeom>
                            <a:grpFill/>
                          </p:spPr>
                        </p:pic>
                        <p:pic>
                          <p:nvPicPr>
                            <p:cNvPr id="31" name="그래픽 28" descr="조사식">
                              <a:extLst>
                                <a:ext uri="{FF2B5EF4-FFF2-40B4-BE49-F238E27FC236}">
                                  <a16:creationId xmlns="" xmlns:lc="http://schemas.openxmlformats.org/drawingml/2006/lockedCanvas" xmlns:a16="http://schemas.microsoft.com/office/drawing/2014/main" id="{FBFBC33B-5BE6-46FC-B829-B35766589E5B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24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  <a:ext uri="{96DAC541-7B7A-43D3-8B79-37D633B846F1}">
                                  <asvg:svgBlip xmlns="" xmlns:lc="http://schemas.openxmlformats.org/drawingml/2006/lockedCanvas" xmlns:asvg="http://schemas.microsoft.com/office/drawing/2016/SVG/main" r:embed="rId25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32375" y="4942032"/>
                              <a:ext cx="730817" cy="730817"/>
                            </a:xfrm>
                            <a:prstGeom prst="rect">
                              <a:avLst/>
                            </a:prstGeom>
                            <a:grpFill/>
                          </p:spPr>
                        </p:pic>
                        <p:pic>
                          <p:nvPicPr>
                            <p:cNvPr id="32" name="그래픽 36" descr="벙어리장갑">
                              <a:extLst>
                                <a:ext uri="{FF2B5EF4-FFF2-40B4-BE49-F238E27FC236}">
                                  <a16:creationId xmlns="" xmlns:lc="http://schemas.openxmlformats.org/drawingml/2006/lockedCanvas" xmlns:a16="http://schemas.microsoft.com/office/drawing/2014/main" id="{4DC9CDA5-3D74-4846-85C2-584201AA37F2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26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  <a:ext uri="{96DAC541-7B7A-43D3-8B79-37D633B846F1}">
                                  <asvg:svgBlip xmlns="" xmlns:lc="http://schemas.openxmlformats.org/drawingml/2006/lockedCanvas" xmlns:asvg="http://schemas.microsoft.com/office/drawing/2016/SVG/main" r:embed="rId27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206139" y="5229954"/>
                              <a:ext cx="617686" cy="617686"/>
                            </a:xfrm>
                            <a:prstGeom prst="rect">
                              <a:avLst/>
                            </a:prstGeom>
                            <a:grpFill/>
                          </p:spPr>
                        </p:pic>
                      </p:grpSp>
                    </p:grpSp>
                  </p:grpSp>
                </p:grpSp>
              </p:grpSp>
              <p:pic>
                <p:nvPicPr>
                  <p:cNvPr id="20" name="그래픽 40" descr="물음표">
                    <a:extLst>
                      <a:ext uri="{FF2B5EF4-FFF2-40B4-BE49-F238E27FC236}">
                        <a16:creationId xmlns="" xmlns:lc="http://schemas.openxmlformats.org/drawingml/2006/lockedCanvas" xmlns:a16="http://schemas.microsoft.com/office/drawing/2014/main" id="{6C9EF4DD-18EE-4421-AA56-1772AD5BC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="" xmlns:lc="http://schemas.openxmlformats.org/drawingml/2006/lockedCanvas" xmlns:asvg="http://schemas.microsoft.com/office/drawing/2016/SVG/main" r:embed="rId2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3566" y="1818378"/>
                    <a:ext cx="1474218" cy="1474218"/>
                  </a:xfrm>
                  <a:prstGeom prst="rect">
                    <a:avLst/>
                  </a:prstGeom>
                  <a:grpFill/>
                </p:spPr>
              </p:pic>
            </p:grpSp>
          </p:grpSp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093849" y="4032543"/>
              <a:ext cx="754975" cy="754975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5034827" y="3942561"/>
            <a:ext cx="6452323" cy="2122200"/>
            <a:chOff x="703893" y="4533642"/>
            <a:chExt cx="6452323" cy="2122200"/>
          </a:xfrm>
        </p:grpSpPr>
        <p:sp>
          <p:nvSpPr>
            <p:cNvPr id="36" name="TextBox 35"/>
            <p:cNvSpPr txBox="1"/>
            <p:nvPr/>
          </p:nvSpPr>
          <p:spPr>
            <a:xfrm>
              <a:off x="703893" y="4533642"/>
              <a:ext cx="45865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12롯데마트드림Medium" pitchFamily="18" charset="-127"/>
                  <a:ea typeface="12롯데마트드림Medium" pitchFamily="18" charset="-127"/>
                </a:rPr>
                <a:t>1. </a:t>
              </a:r>
              <a:r>
                <a:rPr lang="ko-KR" altLang="en-US" sz="2000" b="1" dirty="0" smtClean="0">
                  <a:latin typeface="12롯데마트드림Medium" pitchFamily="18" charset="-127"/>
                  <a:ea typeface="12롯데마트드림Medium" pitchFamily="18" charset="-127"/>
                </a:rPr>
                <a:t>나만의 옷장을 한 눈에 볼 수 있다면</a:t>
              </a:r>
              <a:r>
                <a:rPr lang="en-US" altLang="ko-KR" sz="2000" b="1" dirty="0" smtClean="0">
                  <a:latin typeface="12롯데마트드림Medium" pitchFamily="18" charset="-127"/>
                  <a:ea typeface="12롯데마트드림Medium" pitchFamily="18" charset="-127"/>
                </a:rPr>
                <a:t>?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7378" y="4933752"/>
              <a:ext cx="51359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12롯데마트드림Medium" pitchFamily="18" charset="-127"/>
                  <a:ea typeface="12롯데마트드림Medium" pitchFamily="18" charset="-127"/>
                </a:rPr>
                <a:t>2. </a:t>
              </a:r>
              <a:r>
                <a:rPr lang="ko-KR" altLang="en-US" sz="2000" b="1" dirty="0" smtClean="0">
                  <a:latin typeface="12롯데마트드림Medium" pitchFamily="18" charset="-127"/>
                  <a:ea typeface="12롯데마트드림Medium" pitchFamily="18" charset="-127"/>
                </a:rPr>
                <a:t>내 옷장을 통계 데이터로 파악할 수 있다면</a:t>
              </a:r>
              <a:r>
                <a:rPr lang="en-US" altLang="ko-KR" sz="2000" b="1" dirty="0" smtClean="0">
                  <a:latin typeface="12롯데마트드림Medium" pitchFamily="18" charset="-127"/>
                  <a:ea typeface="12롯데마트드림Medium" pitchFamily="18" charset="-127"/>
                </a:rPr>
                <a:t>?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03893" y="5392259"/>
              <a:ext cx="52562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12롯데마트드림Medium" pitchFamily="18" charset="-127"/>
                  <a:ea typeface="12롯데마트드림Medium" pitchFamily="18" charset="-127"/>
                </a:rPr>
                <a:t>3. </a:t>
              </a:r>
              <a:r>
                <a:rPr lang="ko-KR" altLang="en-US" sz="2000" b="1" dirty="0">
                  <a:latin typeface="12롯데마트드림Medium" pitchFamily="18" charset="-127"/>
                  <a:ea typeface="12롯데마트드림Medium" pitchFamily="18" charset="-127"/>
                </a:rPr>
                <a:t>내 옷장을 다른 사람의 옷장과 비교할 수 있다면</a:t>
              </a:r>
              <a:r>
                <a:rPr lang="en-US" altLang="ko-KR" sz="2000" b="1" dirty="0">
                  <a:latin typeface="12롯데마트드림Medium" pitchFamily="18" charset="-127"/>
                  <a:ea typeface="12롯데마트드림Medium" pitchFamily="18" charset="-127"/>
                </a:rPr>
                <a:t>?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14124" y="5835547"/>
              <a:ext cx="6442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12롯데마트드림Medium" pitchFamily="18" charset="-127"/>
                  <a:ea typeface="12롯데마트드림Medium" pitchFamily="18" charset="-127"/>
                </a:rPr>
                <a:t>4. </a:t>
              </a:r>
              <a:r>
                <a:rPr lang="ko-KR" altLang="en-US" sz="2000" b="1" dirty="0" smtClean="0">
                  <a:latin typeface="12롯데마트드림Medium" pitchFamily="18" charset="-127"/>
                  <a:ea typeface="12롯데마트드림Medium" pitchFamily="18" charset="-127"/>
                </a:rPr>
                <a:t>어떤 옷을 입을지 미리 기록해 놓을 </a:t>
              </a:r>
              <a:r>
                <a:rPr lang="ko-KR" altLang="en-US" sz="2000" b="1" dirty="0">
                  <a:latin typeface="12롯데마트드림Medium" pitchFamily="18" charset="-127"/>
                  <a:ea typeface="12롯데마트드림Medium" pitchFamily="18" charset="-127"/>
                </a:rPr>
                <a:t>수 있다면</a:t>
              </a:r>
              <a:r>
                <a:rPr lang="en-US" altLang="ko-KR" sz="2000" b="1" dirty="0">
                  <a:latin typeface="12롯데마트드림Medium" pitchFamily="18" charset="-127"/>
                  <a:ea typeface="12롯데마트드림Medium" pitchFamily="18" charset="-127"/>
                </a:rPr>
                <a:t>?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03893" y="6255732"/>
              <a:ext cx="5959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12롯데마트드림Medium" pitchFamily="18" charset="-127"/>
                  <a:ea typeface="12롯데마트드림Medium" pitchFamily="18" charset="-127"/>
                </a:rPr>
                <a:t>5. </a:t>
              </a:r>
              <a:r>
                <a:rPr lang="ko-KR" altLang="en-US" sz="2000" b="1" dirty="0">
                  <a:latin typeface="12롯데마트드림Medium" pitchFamily="18" charset="-127"/>
                  <a:ea typeface="12롯데마트드림Medium" pitchFamily="18" charset="-127"/>
                </a:rPr>
                <a:t>다른 사람들과 옷장 정보를 자유롭게 공유할 수 있다면</a:t>
              </a:r>
              <a:r>
                <a:rPr lang="en-US" altLang="ko-KR" sz="2000" b="1" dirty="0">
                  <a:latin typeface="12롯데마트드림Medium" pitchFamily="18" charset="-127"/>
                  <a:ea typeface="12롯데마트드림Medium" pitchFamily="18" charset="-127"/>
                </a:rPr>
                <a:t>?</a:t>
              </a:r>
              <a:endParaRPr lang="ko-KR" altLang="en-US" sz="2000" b="1" dirty="0">
                <a:latin typeface="12롯데마트드림Medium" pitchFamily="18" charset="-127"/>
                <a:ea typeface="12롯데마트드림Mediu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3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omen's shirts, jeans, and belt hanging on a clothing rack">
            <a:extLst>
              <a:ext uri="{FF2B5EF4-FFF2-40B4-BE49-F238E27FC236}">
                <a16:creationId xmlns:a16="http://schemas.microsoft.com/office/drawing/2014/main" xmlns="" id="{9FDC73BB-9361-4544-AC93-A419164A7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765" y="0"/>
            <a:ext cx="4578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34073" y="801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12롯데마트행복Light" pitchFamily="18" charset="-127"/>
                <a:ea typeface="12롯데마트행복Light" pitchFamily="18" charset="-127"/>
              </a:rPr>
              <a:t>서비스 소개</a:t>
            </a:r>
            <a:endParaRPr lang="ko-KR" altLang="en-US" sz="2000" dirty="0"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94230" y="1029348"/>
            <a:ext cx="4289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“Hip-</a:t>
            </a:r>
            <a:r>
              <a:rPr lang="en-US" altLang="ko-KR" sz="2800" b="1" dirty="0" err="1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Drobe</a:t>
            </a:r>
            <a:r>
              <a:rPr lang="en-US" altLang="ko-KR" sz="2800" b="1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(</a:t>
            </a:r>
            <a:r>
              <a:rPr lang="ko-KR" altLang="en-US" sz="2800" b="1" dirty="0" err="1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힙드로브</a:t>
            </a:r>
            <a:r>
              <a:rPr lang="en-US" altLang="ko-KR" sz="2800" b="1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)”</a:t>
            </a:r>
            <a:endParaRPr lang="ko-KR" altLang="en-US" sz="2800" b="1" dirty="0"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7325" y="1531441"/>
            <a:ext cx="631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: Hip</a:t>
            </a:r>
            <a:r>
              <a:rPr lang="ko-KR" altLang="en-US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하다 </a:t>
            </a:r>
            <a:r>
              <a:rPr lang="en-US" altLang="ko-KR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+ Wardrobe(</a:t>
            </a:r>
            <a:r>
              <a:rPr lang="ko-KR" altLang="en-US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옷장</a:t>
            </a:r>
            <a:r>
              <a:rPr lang="en-US" altLang="ko-KR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) </a:t>
            </a:r>
            <a:endParaRPr lang="en-US" altLang="ko-KR" dirty="0" smtClean="0"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  <a:p>
            <a:pPr algn="ctr"/>
            <a:r>
              <a:rPr lang="en-US" altLang="ko-KR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  <a:sym typeface="Wingdings" pitchFamily="2" charset="2"/>
              </a:rPr>
              <a:t> </a:t>
            </a:r>
            <a:r>
              <a:rPr lang="ko-KR" altLang="en-US" dirty="0" err="1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  <a:sym typeface="Wingdings" pitchFamily="2" charset="2"/>
              </a:rPr>
              <a:t>힙드로브를</a:t>
            </a:r>
            <a:r>
              <a:rPr lang="ko-KR" altLang="en-US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  <a:sym typeface="Wingdings" pitchFamily="2" charset="2"/>
              </a:rPr>
              <a:t> 통해 내 옷장을 한 눈에 이해하고 </a:t>
            </a:r>
            <a:r>
              <a:rPr lang="ko-KR" altLang="en-US" dirty="0" err="1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  <a:sym typeface="Wingdings" pitchFamily="2" charset="2"/>
              </a:rPr>
              <a:t>힙하게</a:t>
            </a:r>
            <a:r>
              <a:rPr lang="ko-KR" altLang="en-US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  <a:sym typeface="Wingdings" pitchFamily="2" charset="2"/>
              </a:rPr>
              <a:t> 꾸미자</a:t>
            </a:r>
            <a:r>
              <a:rPr lang="en-US" altLang="ko-KR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  <a:sym typeface="Wingdings" pitchFamily="2" charset="2"/>
              </a:rPr>
              <a:t>!</a:t>
            </a:r>
            <a:endParaRPr lang="ko-KR" altLang="en-US" dirty="0"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202478" y="2262768"/>
            <a:ext cx="5334370" cy="1873626"/>
            <a:chOff x="337542" y="2275538"/>
            <a:chExt cx="6988648" cy="2158348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542" y="2275539"/>
              <a:ext cx="3334971" cy="21583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8945" y="2275538"/>
              <a:ext cx="3597245" cy="2158347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899486" y="4248524"/>
            <a:ext cx="65463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서비스 개요 </a:t>
            </a:r>
            <a:r>
              <a:rPr lang="en-US" altLang="ko-KR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: </a:t>
            </a:r>
            <a:r>
              <a:rPr lang="ko-KR" altLang="en-US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온라인으로 옷장을 관리할 수 있고</a:t>
            </a:r>
            <a:r>
              <a:rPr lang="en-US" altLang="ko-KR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, </a:t>
            </a:r>
          </a:p>
          <a:p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	 </a:t>
            </a:r>
            <a:r>
              <a:rPr lang="en-US" altLang="ko-KR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         </a:t>
            </a:r>
            <a:r>
              <a:rPr lang="ko-KR" altLang="en-US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옷과 관련된 다양한 정보를 </a:t>
            </a:r>
            <a:r>
              <a:rPr lang="ko-KR" altLang="en-US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얻을 수 있는 </a:t>
            </a:r>
            <a:r>
              <a:rPr lang="ko-KR" altLang="en-US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서비스</a:t>
            </a:r>
            <a:endParaRPr lang="en-US" altLang="ko-KR" dirty="0" smtClean="0"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  <a:p>
            <a:endParaRPr lang="en-US" altLang="ko-KR" dirty="0"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서비스 목표 </a:t>
            </a:r>
            <a:r>
              <a:rPr lang="en-US" altLang="ko-KR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: </a:t>
            </a:r>
            <a:r>
              <a:rPr lang="ko-KR" altLang="en-US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패션에 관심이 없는 사람도 부담 없이 </a:t>
            </a:r>
            <a:endParaRPr lang="en-US" altLang="ko-KR" dirty="0" smtClean="0"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  <a:p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	</a:t>
            </a:r>
            <a:r>
              <a:rPr lang="en-US" altLang="ko-KR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          </a:t>
            </a:r>
            <a:r>
              <a:rPr lang="ko-KR" altLang="en-US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이용할 수 있는 패션 플랫폼 서비스를 제공한다</a:t>
            </a:r>
            <a:r>
              <a:rPr lang="en-US" altLang="ko-KR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주요 </a:t>
            </a:r>
            <a:r>
              <a:rPr lang="ko-KR" altLang="en-US" dirty="0" err="1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타겟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 </a:t>
            </a:r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: </a:t>
            </a:r>
            <a:r>
              <a:rPr lang="ko-KR" altLang="en-US" dirty="0" err="1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패알못</a:t>
            </a:r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  / 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서브 </a:t>
            </a:r>
            <a:r>
              <a:rPr lang="ko-KR" altLang="en-US" dirty="0" err="1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타겟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 </a:t>
            </a:r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: 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의류업계 </a:t>
            </a:r>
            <a:r>
              <a:rPr lang="ko-KR" altLang="en-US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종사자</a:t>
            </a:r>
            <a:endParaRPr lang="ko-KR" altLang="en-US" dirty="0"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3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images.unsplash.com/photo-1512990414788-d97cb4a25db3?ixlib=rb-0.3.5&amp;ixid=eyJhcHBfaWQiOjEyMDd9&amp;s=8d3313d109d86ac30336aadd47f83880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199404FF-802A-4469-B7E5-191C7E86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3AA1B93-85EA-4CBE-86A1-56FC60B9D2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순서도: 수동 입력 6">
            <a:extLst>
              <a:ext uri="{FF2B5EF4-FFF2-40B4-BE49-F238E27FC236}">
                <a16:creationId xmlns:a16="http://schemas.microsoft.com/office/drawing/2014/main" xmlns="" id="{E23A1D44-7471-4358-81EE-9D74EE94F2F3}"/>
              </a:ext>
            </a:extLst>
          </p:cNvPr>
          <p:cNvSpPr/>
          <p:nvPr/>
        </p:nvSpPr>
        <p:spPr>
          <a:xfrm rot="5400000" flipH="1">
            <a:off x="4351639" y="-3436285"/>
            <a:ext cx="573890" cy="9277168"/>
          </a:xfrm>
          <a:prstGeom prst="flowChartManualInp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순서도: 수동 입력 8">
            <a:extLst>
              <a:ext uri="{FF2B5EF4-FFF2-40B4-BE49-F238E27FC236}">
                <a16:creationId xmlns:a16="http://schemas.microsoft.com/office/drawing/2014/main" xmlns="" id="{CBA6D650-6491-4F31-B887-277450FE3C99}"/>
              </a:ext>
            </a:extLst>
          </p:cNvPr>
          <p:cNvSpPr/>
          <p:nvPr/>
        </p:nvSpPr>
        <p:spPr>
          <a:xfrm rot="16200000" flipH="1">
            <a:off x="10447639" y="-829007"/>
            <a:ext cx="573890" cy="2914832"/>
          </a:xfrm>
          <a:prstGeom prst="flowChartManualInp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5978" y="971466"/>
            <a:ext cx="428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유사 서비스 분석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pic>
        <p:nvPicPr>
          <p:cNvPr id="4098" name="Picture 2" descr="C:\Users\novem\Downloads\mapssy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207" y="1782207"/>
            <a:ext cx="493642" cy="49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novem\Downloads\codybook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64" y="1677982"/>
            <a:ext cx="800319" cy="74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42545" y="1788036"/>
            <a:ext cx="1097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코디</a:t>
            </a:r>
            <a:r>
              <a:rPr lang="ko-KR" altLang="en-US" sz="24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북</a:t>
            </a:r>
            <a:endParaRPr lang="ko-KR" altLang="en-US" sz="2400" b="1" dirty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73529" y="1850520"/>
            <a:ext cx="203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맵시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2645" y="2537724"/>
            <a:ext cx="7886133" cy="4058648"/>
            <a:chOff x="279969" y="2537724"/>
            <a:chExt cx="7886133" cy="4058648"/>
          </a:xfrm>
        </p:grpSpPr>
        <p:pic>
          <p:nvPicPr>
            <p:cNvPr id="4100" name="Picture 4" descr="C:\Users\novem\OneDrive\바탕 화면\힙드로브\ppt사진\KakaoTalk_20191124_17111886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969" y="2537921"/>
              <a:ext cx="1922034" cy="4058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C:\Users\novem\OneDrive\바탕 화면\힙드로브\ppt사진\KakaoTalk_20191124_171130338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7021" y="2537921"/>
              <a:ext cx="1922128" cy="4058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C:\Users\novem\OneDrive\바탕 화면\힙드로브\ppt사진\KakaoTalk_20191124_171150701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127" y="2537724"/>
              <a:ext cx="1922128" cy="4058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7" descr="C:\Users\novem\OneDrive\바탕 화면\힙드로브\ppt사진\KakaoTalk_20191124_171206370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3975" y="2537725"/>
              <a:ext cx="1922127" cy="4058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>
            <a:off x="8250077" y="2471641"/>
            <a:ext cx="374287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기능 </a:t>
            </a:r>
            <a:endParaRPr lang="en-US" altLang="ko-KR" b="1" dirty="0" smtClean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여러 브랜드의 아이템을 직접 조합해 볼 수 있는 코디 기능</a:t>
            </a:r>
            <a:endParaRPr lang="en-US" altLang="ko-KR" sz="1600" b="1" dirty="0" smtClean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다른 사용자와 코디 정보를 공유하는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소셜</a:t>
            </a:r>
            <a:r>
              <a:rPr lang="ko-KR" altLang="en-US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 네트워킹 기능 </a:t>
            </a:r>
            <a:endParaRPr lang="ko-KR" altLang="en-US" sz="1600" b="1" dirty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077" y="4114962"/>
            <a:ext cx="3590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장점</a:t>
            </a:r>
            <a:endParaRPr lang="en-US" altLang="ko-KR" b="1" dirty="0" smtClean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깔끔</a:t>
            </a:r>
            <a:r>
              <a:rPr lang="ko-KR" altLang="en-US" sz="16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한</a:t>
            </a:r>
            <a:r>
              <a:rPr lang="ko-KR" altLang="en-US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UX</a:t>
            </a:r>
            <a:r>
              <a:rPr lang="ko-KR" altLang="en-US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와 편리한 </a:t>
            </a:r>
            <a:r>
              <a:rPr lang="en-US" altLang="ko-KR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UI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0077" y="5018451"/>
            <a:ext cx="41036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한</a:t>
            </a:r>
            <a:r>
              <a:rPr lang="ko-KR" altLang="en-US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계</a:t>
            </a:r>
            <a:endParaRPr lang="en-US" altLang="ko-KR" b="1" dirty="0" smtClean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내 옷으로는 조합해 볼 수 없다는 한계</a:t>
            </a:r>
            <a:endParaRPr lang="en-US" altLang="ko-KR" sz="1600" b="1" dirty="0" smtClean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-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필터링</a:t>
            </a:r>
            <a:r>
              <a:rPr lang="ko-KR" altLang="en-US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 기능이 다양하지 않음</a:t>
            </a:r>
            <a:endParaRPr lang="en-US" altLang="ko-KR" sz="1600" b="1" dirty="0" smtClean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여성 의류에 특화</a:t>
            </a:r>
            <a:endParaRPr lang="en-US" altLang="ko-KR" sz="1600" b="1" dirty="0" smtClean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패션에 관심이 없는 사람들이 </a:t>
            </a:r>
            <a:endParaRPr lang="en-US" altLang="ko-KR" sz="1600" b="1" dirty="0" smtClean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   접근하기에는 부담스러운 서비스</a:t>
            </a:r>
            <a:endParaRPr lang="en-US" altLang="ko-KR" sz="1600" b="1" dirty="0" smtClean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98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images.unsplash.com/photo-1512990414788-d97cb4a25db3?ixlib=rb-0.3.5&amp;ixid=eyJhcHBfaWQiOjEyMDd9&amp;s=8d3313d109d86ac30336aadd47f83880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199404FF-802A-4469-B7E5-191C7E86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3AA1B93-85EA-4CBE-86A1-56FC60B9D2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순서도: 수동 입력 6">
            <a:extLst>
              <a:ext uri="{FF2B5EF4-FFF2-40B4-BE49-F238E27FC236}">
                <a16:creationId xmlns:a16="http://schemas.microsoft.com/office/drawing/2014/main" xmlns="" id="{E23A1D44-7471-4358-81EE-9D74EE94F2F3}"/>
              </a:ext>
            </a:extLst>
          </p:cNvPr>
          <p:cNvSpPr/>
          <p:nvPr/>
        </p:nvSpPr>
        <p:spPr>
          <a:xfrm rot="5400000" flipH="1">
            <a:off x="4351639" y="-3436285"/>
            <a:ext cx="573890" cy="9277168"/>
          </a:xfrm>
          <a:prstGeom prst="flowChartManualInp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순서도: 수동 입력 8">
            <a:extLst>
              <a:ext uri="{FF2B5EF4-FFF2-40B4-BE49-F238E27FC236}">
                <a16:creationId xmlns:a16="http://schemas.microsoft.com/office/drawing/2014/main" xmlns="" id="{CBA6D650-6491-4F31-B887-277450FE3C99}"/>
              </a:ext>
            </a:extLst>
          </p:cNvPr>
          <p:cNvSpPr/>
          <p:nvPr/>
        </p:nvSpPr>
        <p:spPr>
          <a:xfrm rot="16200000" flipH="1">
            <a:off x="10447639" y="-829007"/>
            <a:ext cx="573890" cy="2914832"/>
          </a:xfrm>
          <a:prstGeom prst="flowChartManualInp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5978" y="971466"/>
            <a:ext cx="428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유사 서비스 분석</a:t>
            </a:r>
            <a:endParaRPr lang="ko-KR" altLang="en-US" sz="2400" b="1" dirty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pic>
        <p:nvPicPr>
          <p:cNvPr id="4098" name="Picture 2" descr="C:\Users\novem\Downloads\mapssy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818" y="1646330"/>
            <a:ext cx="777712" cy="77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novem\Downloads\codybook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64" y="1677982"/>
            <a:ext cx="800319" cy="74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42545" y="1788036"/>
            <a:ext cx="2030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코디북</a:t>
            </a:r>
            <a:endParaRPr lang="ko-KR" altLang="en-US" sz="2400" b="1" dirty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73530" y="1770299"/>
            <a:ext cx="2030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맵시</a:t>
            </a:r>
            <a:endParaRPr lang="ko-KR" altLang="en-US" sz="2400" b="1" dirty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2645" y="2537724"/>
            <a:ext cx="7886133" cy="4058648"/>
            <a:chOff x="279969" y="2537724"/>
            <a:chExt cx="7886133" cy="4058648"/>
          </a:xfrm>
        </p:grpSpPr>
        <p:pic>
          <p:nvPicPr>
            <p:cNvPr id="4100" name="Picture 4" descr="C:\Users\novem\OneDrive\바탕 화면\힙드로브\ppt사진\KakaoTalk_20191124_17111886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969" y="2537921"/>
              <a:ext cx="1922034" cy="4058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C:\Users\novem\OneDrive\바탕 화면\힙드로브\ppt사진\KakaoTalk_20191124_171130338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7021" y="2537921"/>
              <a:ext cx="1922128" cy="4058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C:\Users\novem\OneDrive\바탕 화면\힙드로브\ppt사진\KakaoTalk_20191124_171150701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127" y="2537724"/>
              <a:ext cx="1922128" cy="4058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7" descr="C:\Users\novem\OneDrive\바탕 화면\힙드로브\ppt사진\KakaoTalk_20191124_171206370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3975" y="2537725"/>
              <a:ext cx="1922127" cy="4058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>
            <a:off x="8250077" y="2480972"/>
            <a:ext cx="374287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기능 </a:t>
            </a:r>
            <a:endParaRPr lang="en-US" altLang="ko-KR" b="1" dirty="0" smtClean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여러 브랜드의 아이템을 직접 조합해 볼 수 있는 코디 기능</a:t>
            </a:r>
            <a:endParaRPr lang="en-US" altLang="ko-KR" sz="1600" b="1" dirty="0" smtClean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다른 사용자와 코디 정보를 공유하는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소셜</a:t>
            </a:r>
            <a:r>
              <a:rPr lang="ko-KR" altLang="en-US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 네트워킹 기능 </a:t>
            </a:r>
            <a:endParaRPr lang="ko-KR" altLang="en-US" sz="1600" b="1" dirty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0077" y="4114962"/>
            <a:ext cx="3590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장점</a:t>
            </a:r>
            <a:endParaRPr lang="en-US" altLang="ko-KR" b="1" dirty="0" smtClean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깔끔</a:t>
            </a:r>
            <a:r>
              <a:rPr lang="ko-KR" altLang="en-US" sz="16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한</a:t>
            </a:r>
            <a:r>
              <a:rPr lang="ko-KR" altLang="en-US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UX</a:t>
            </a:r>
            <a:r>
              <a:rPr lang="ko-KR" altLang="en-US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와 편리한 </a:t>
            </a:r>
            <a:r>
              <a:rPr lang="en-US" altLang="ko-KR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UI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0077" y="5055775"/>
            <a:ext cx="41036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한</a:t>
            </a:r>
            <a:r>
              <a:rPr lang="ko-KR" altLang="en-US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계</a:t>
            </a:r>
            <a:endParaRPr lang="en-US" altLang="ko-KR" b="1" dirty="0" smtClean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내 옷으로는 조합해 볼 수 없다는 한계</a:t>
            </a:r>
            <a:endParaRPr lang="en-US" altLang="ko-KR" sz="1600" b="1" dirty="0" smtClean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-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필터링</a:t>
            </a:r>
            <a:r>
              <a:rPr lang="ko-KR" altLang="en-US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 기능이 다양하지 않음</a:t>
            </a:r>
            <a:endParaRPr lang="en-US" altLang="ko-KR" sz="1600" b="1" dirty="0" smtClean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여성 의류에 특화</a:t>
            </a:r>
            <a:endParaRPr lang="en-US" altLang="ko-KR" sz="1600" b="1" dirty="0" smtClean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- </a:t>
            </a:r>
            <a:r>
              <a:rPr lang="ko-KR" altLang="en-US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패션에 관심이 없는 사람들이 </a:t>
            </a:r>
            <a:endParaRPr lang="en-US" altLang="ko-KR" sz="1600" b="1" dirty="0" smtClean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   접근하기에는 부담스러운 서비스</a:t>
            </a:r>
            <a:endParaRPr lang="en-US" altLang="ko-KR" sz="1600" b="1" dirty="0" smtClean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D3AA1B93-85EA-4CBE-86A1-56FC60B9D2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8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65316" y="1020648"/>
            <a:ext cx="5201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ko-KR" altLang="en-US" sz="4000" b="1" dirty="0" smtClean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차별화 포인트</a:t>
            </a:r>
            <a:endParaRPr lang="ko-KR" altLang="en-US" sz="4000" b="1" dirty="0">
              <a:ln>
                <a:solidFill>
                  <a:schemeClr val="tx1">
                    <a:alpha val="90000"/>
                  </a:schemeClr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93709" y="1990291"/>
            <a:ext cx="102992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ko-KR" altLang="en-US" sz="2800" b="1" dirty="0" smtClean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유저가 자기 옷으로 </a:t>
            </a:r>
            <a:r>
              <a:rPr lang="ko-KR" altLang="en-US" sz="2800" b="1" dirty="0" err="1" smtClean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코디를</a:t>
            </a:r>
            <a:r>
              <a:rPr lang="ko-KR" altLang="en-US" sz="2800" b="1" dirty="0" smtClean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조합해 볼 수 있는 </a:t>
            </a:r>
            <a:endParaRPr lang="en-US" altLang="ko-KR" sz="2800" b="1" dirty="0" smtClean="0">
              <a:ln>
                <a:solidFill>
                  <a:schemeClr val="tx1">
                    <a:alpha val="90000"/>
                  </a:schemeClr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8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en-US" altLang="ko-KR" sz="2800" b="1" dirty="0" smtClean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   </a:t>
            </a:r>
            <a:r>
              <a:rPr lang="ko-KR" altLang="en-US" sz="2800" b="1" dirty="0" smtClean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차별화 된 코디 조합 기능</a:t>
            </a:r>
            <a:endParaRPr lang="en-US" altLang="ko-KR" sz="2800" b="1" dirty="0">
              <a:ln>
                <a:solidFill>
                  <a:schemeClr val="tx1">
                    <a:alpha val="90000"/>
                  </a:schemeClr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endParaRPr lang="en-US" altLang="ko-KR" sz="2400" b="1" dirty="0" smtClean="0">
              <a:ln>
                <a:solidFill>
                  <a:schemeClr val="tx1">
                    <a:alpha val="90000"/>
                  </a:schemeClr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800" b="1" dirty="0" smtClean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2) </a:t>
            </a:r>
            <a:r>
              <a:rPr lang="ko-KR" altLang="en-US" sz="2800" b="1" dirty="0" smtClean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여러 쇼핑몰과 이용자를 연결해 주는 플랫폼적 기능 보다는 </a:t>
            </a:r>
            <a:endParaRPr lang="en-US" altLang="ko-KR" sz="2800" b="1" dirty="0" smtClean="0">
              <a:ln>
                <a:solidFill>
                  <a:schemeClr val="tx1">
                    <a:alpha val="90000"/>
                  </a:schemeClr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8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en-US" altLang="ko-KR" sz="2800" b="1" dirty="0" smtClean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  </a:t>
            </a:r>
            <a:r>
              <a:rPr lang="ko-KR" altLang="en-US" sz="2800" b="1" dirty="0" smtClean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옷장과 관련된</a:t>
            </a:r>
            <a:r>
              <a:rPr lang="en-US" altLang="ko-KR" sz="28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2800" b="1" dirty="0" smtClean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실용적인 기능에 초점을 맞춘 서비스</a:t>
            </a:r>
            <a:endParaRPr lang="en-US" altLang="ko-KR" sz="2800" b="1" dirty="0" smtClean="0">
              <a:ln>
                <a:solidFill>
                  <a:schemeClr val="tx1">
                    <a:alpha val="90000"/>
                  </a:schemeClr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endParaRPr lang="en-US" altLang="ko-KR" sz="2800" b="1" dirty="0">
              <a:ln>
                <a:solidFill>
                  <a:schemeClr val="tx1">
                    <a:alpha val="90000"/>
                  </a:schemeClr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pPr marL="457200" indent="-457200">
              <a:buFont typeface="Wingdings"/>
              <a:buChar char="à"/>
            </a:pPr>
            <a:r>
              <a:rPr lang="ko-KR" altLang="en-US" sz="2800" b="1" dirty="0" smtClean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패션에 관심 있는 사람들을 넘어선 폭넓은 </a:t>
            </a:r>
            <a:r>
              <a:rPr lang="ko-KR" altLang="en-US" sz="2800" b="1" dirty="0" err="1" smtClean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타겟층</a:t>
            </a:r>
            <a:r>
              <a:rPr lang="ko-KR" altLang="en-US" sz="2800" b="1" dirty="0" smtClean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 </a:t>
            </a:r>
            <a:r>
              <a:rPr lang="ko-KR" altLang="en-US" sz="2800" b="1" dirty="0" smtClean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확보 </a:t>
            </a:r>
            <a:r>
              <a:rPr lang="ko-KR" altLang="en-US" sz="2800" b="1" dirty="0" smtClean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기</a:t>
            </a:r>
            <a:r>
              <a:rPr lang="ko-KR" altLang="en-US" sz="2800" b="1" dirty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대</a:t>
            </a:r>
            <a:endParaRPr lang="en-US" altLang="ko-KR" sz="2800" b="1" dirty="0" smtClean="0">
              <a:ln>
                <a:solidFill>
                  <a:schemeClr val="tx1">
                    <a:alpha val="90000"/>
                  </a:schemeClr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  <a:sym typeface="Wingdings" pitchFamily="2" charset="2"/>
            </a:endParaRPr>
          </a:p>
          <a:p>
            <a:pPr marL="457200" indent="-457200">
              <a:buFont typeface="Wingdings"/>
              <a:buChar char="à"/>
            </a:pPr>
            <a:r>
              <a:rPr lang="ko-KR" altLang="en-US" sz="2800" b="1" dirty="0" err="1" smtClean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이용자층이</a:t>
            </a:r>
            <a:r>
              <a:rPr lang="ko-KR" altLang="en-US" sz="2800" b="1" dirty="0" smtClean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 다양하다는 점에서 </a:t>
            </a:r>
            <a:r>
              <a:rPr lang="ko-KR" altLang="en-US" sz="2800" b="1" dirty="0" smtClean="0">
                <a:ln>
                  <a:solidFill>
                    <a:schemeClr val="tx1">
                      <a:alpha val="90000"/>
                    </a:schemeClr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플랫폼으로서의 가치 확보 기대</a:t>
            </a:r>
            <a:endParaRPr lang="ko-KR" altLang="en-US" sz="2800" b="1" dirty="0">
              <a:ln>
                <a:solidFill>
                  <a:schemeClr val="tx1">
                    <a:alpha val="90000"/>
                  </a:schemeClr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35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omen's shirts, jeans, and belt hanging on a clothing rack">
            <a:extLst>
              <a:ext uri="{FF2B5EF4-FFF2-40B4-BE49-F238E27FC236}">
                <a16:creationId xmlns:a16="http://schemas.microsoft.com/office/drawing/2014/main" xmlns="" id="{9FDC73BB-9361-4544-AC93-A419164A7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765" y="0"/>
            <a:ext cx="4578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34073" y="801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12롯데마트행복Light" pitchFamily="18" charset="-127"/>
                <a:ea typeface="12롯데마트행복Light" pitchFamily="18" charset="-127"/>
              </a:rPr>
              <a:t>서비스 소개</a:t>
            </a:r>
            <a:endParaRPr lang="ko-KR" altLang="en-US" sz="2000" dirty="0">
              <a:latin typeface="12롯데마트행복Light" pitchFamily="18" charset="-127"/>
              <a:ea typeface="12롯데마트행복Light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40907" y="621848"/>
            <a:ext cx="6958441" cy="5693866"/>
            <a:chOff x="568900" y="715158"/>
            <a:chExt cx="6958441" cy="5693866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574" y="5274220"/>
              <a:ext cx="1050315" cy="10038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967" y="3342440"/>
              <a:ext cx="2009722" cy="129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" name="그룹 1"/>
            <p:cNvGrpSpPr/>
            <p:nvPr/>
          </p:nvGrpSpPr>
          <p:grpSpPr>
            <a:xfrm>
              <a:off x="5148952" y="1399593"/>
              <a:ext cx="2378389" cy="1226457"/>
              <a:chOff x="5132904" y="480302"/>
              <a:chExt cx="2161168" cy="1114443"/>
            </a:xfrm>
          </p:grpSpPr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2904" y="595311"/>
                <a:ext cx="2161168" cy="9994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76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5179" y="480302"/>
                <a:ext cx="539658" cy="5685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49" name="TextBox 48"/>
            <p:cNvSpPr txBox="1"/>
            <p:nvPr/>
          </p:nvSpPr>
          <p:spPr>
            <a:xfrm>
              <a:off x="568900" y="715158"/>
              <a:ext cx="6755057" cy="5693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“</a:t>
              </a:r>
              <a:r>
                <a:rPr lang="ko-KR" altLang="en-US" sz="2400" b="1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핵심 기능</a:t>
              </a:r>
              <a:r>
                <a:rPr lang="en-US" altLang="ko-KR" sz="2400" b="1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”</a:t>
              </a:r>
            </a:p>
            <a:p>
              <a:endParaRPr lang="en-US" altLang="ko-KR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1) </a:t>
              </a:r>
              <a:r>
                <a:rPr lang="ko-KR" altLang="en-US" sz="2000" dirty="0" err="1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힙드로브</a:t>
              </a:r>
              <a:r>
                <a:rPr lang="ko-KR" altLang="en-US" sz="20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</a:t>
              </a:r>
              <a:endParaRPr lang="en-US" altLang="ko-KR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: </a:t>
              </a:r>
              <a:r>
                <a:rPr lang="ko-KR" altLang="en-US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온라인으로 옷을 관리할 수 있는 나만의 옷장 서비스</a:t>
              </a:r>
              <a:endParaRPr lang="en-US" altLang="ko-KR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</a:t>
              </a:r>
              <a:r>
                <a:rPr lang="en-US" altLang="ko-KR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- </a:t>
              </a:r>
              <a:r>
                <a:rPr lang="ko-KR" altLang="en-US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내 옷의 사진을 찍어서 메타 정보와 함께 </a:t>
              </a:r>
              <a:r>
                <a:rPr lang="ko-KR" altLang="en-US" sz="1600" dirty="0" err="1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힙드로브에</a:t>
              </a:r>
              <a:r>
                <a:rPr lang="ko-KR" altLang="en-US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등록</a:t>
              </a:r>
              <a:endParaRPr lang="en-US" altLang="ko-KR" sz="1600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 - </a:t>
              </a:r>
              <a:r>
                <a:rPr lang="ko-KR" altLang="en-US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부위별 코디 조합</a:t>
              </a:r>
              <a:r>
                <a:rPr lang="en-US" altLang="ko-KR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, </a:t>
              </a:r>
              <a:r>
                <a:rPr lang="ko-KR" altLang="en-US" sz="1600" dirty="0" err="1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히스토리에</a:t>
              </a:r>
              <a:r>
                <a:rPr lang="ko-KR" altLang="en-US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조합한 </a:t>
              </a:r>
              <a:r>
                <a:rPr lang="ko-KR" altLang="en-US" sz="1600" dirty="0" err="1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룩</a:t>
              </a:r>
              <a:r>
                <a:rPr lang="ko-KR" altLang="en-US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</a:t>
              </a:r>
              <a:r>
                <a:rPr lang="ko-KR" altLang="en-US" sz="1600" dirty="0" err="1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포스팅</a:t>
              </a:r>
              <a:endParaRPr lang="en-US" altLang="ko-KR" sz="1600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 - </a:t>
              </a:r>
              <a:r>
                <a:rPr lang="ko-KR" altLang="en-US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옷장 방명록 기능</a:t>
              </a:r>
              <a:endParaRPr lang="en-US" altLang="ko-KR" sz="16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endParaRPr lang="en-US" altLang="ko-KR" sz="2000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endParaRPr lang="en-US" altLang="ko-KR" sz="2000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20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2) </a:t>
              </a:r>
              <a:r>
                <a:rPr lang="ko-KR" altLang="en-US" sz="2000" dirty="0" err="1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힙스탯</a:t>
              </a:r>
              <a:r>
                <a:rPr lang="en-US" altLang="ko-KR" sz="20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(Hip-Statistics) </a:t>
              </a:r>
            </a:p>
            <a:p>
              <a:r>
                <a:rPr lang="en-US" altLang="ko-KR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: </a:t>
              </a:r>
              <a:r>
                <a:rPr lang="ko-KR" altLang="en-US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다양</a:t>
              </a:r>
              <a:r>
                <a:rPr lang="ko-KR" altLang="en-US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한</a:t>
              </a:r>
              <a:r>
                <a:rPr lang="ko-KR" altLang="en-US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통계 데이터와 관리 요령을 제공하는 서비스</a:t>
              </a:r>
              <a:endParaRPr lang="en-US" altLang="ko-KR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 - </a:t>
              </a:r>
              <a:r>
                <a:rPr lang="ko-KR" altLang="en-US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유저 옷 보유 현황 통계</a:t>
              </a:r>
              <a:r>
                <a:rPr lang="en-US" altLang="ko-KR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, </a:t>
              </a:r>
              <a:r>
                <a:rPr lang="ko-KR" altLang="en-US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전체 유저 대비 비교 통계</a:t>
              </a:r>
              <a:endParaRPr lang="en-US" altLang="ko-KR" sz="1600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</a:t>
              </a:r>
              <a:r>
                <a:rPr lang="en-US" altLang="ko-KR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- </a:t>
              </a:r>
              <a:r>
                <a:rPr lang="ko-KR" altLang="en-US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옷 카테고리에 따른 유저 패션 성향</a:t>
              </a:r>
              <a:endParaRPr lang="en-US" altLang="ko-KR" sz="1600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</a:t>
              </a:r>
              <a:r>
                <a:rPr lang="en-US" altLang="ko-KR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- </a:t>
              </a:r>
              <a:r>
                <a:rPr lang="ko-KR" altLang="en-US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메타 정보를 바탕으로 한 내 옷 관리 </a:t>
              </a:r>
              <a:r>
                <a:rPr lang="ko-KR" altLang="en-US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요령</a:t>
              </a:r>
              <a:endParaRPr lang="en-US" altLang="ko-KR" sz="1600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endParaRPr lang="en-US" altLang="ko-KR" sz="2000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endParaRPr lang="en-US" altLang="ko-KR" sz="2000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20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3) </a:t>
              </a:r>
              <a:r>
                <a:rPr lang="ko-KR" altLang="en-US" sz="2000" dirty="0" err="1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입는다그램</a:t>
              </a:r>
              <a:r>
                <a:rPr lang="ko-KR" altLang="en-US" sz="20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</a:t>
              </a:r>
              <a:endParaRPr lang="en-US" altLang="ko-KR" sz="2000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: </a:t>
              </a:r>
              <a:r>
                <a:rPr lang="ko-KR" altLang="en-US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이용자간에 패션 정보를 공유하는 </a:t>
              </a:r>
              <a:r>
                <a:rPr lang="ko-KR" altLang="en-US" dirty="0" err="1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소셜네트워킹</a:t>
              </a:r>
              <a:r>
                <a:rPr lang="ko-KR" altLang="en-US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서비스</a:t>
              </a:r>
              <a:endParaRPr lang="en-US" altLang="ko-KR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 - </a:t>
              </a:r>
              <a:r>
                <a:rPr lang="ko-KR" altLang="en-US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코디 </a:t>
              </a:r>
              <a:r>
                <a:rPr lang="ko-KR" altLang="en-US" sz="1600" dirty="0" err="1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포스팅</a:t>
              </a:r>
              <a:r>
                <a:rPr lang="ko-KR" altLang="en-US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기능</a:t>
              </a:r>
              <a:endParaRPr lang="en-US" altLang="ko-KR" sz="1600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</a:t>
              </a:r>
              <a:r>
                <a:rPr lang="en-US" altLang="ko-KR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- </a:t>
              </a:r>
              <a:r>
                <a:rPr lang="ko-KR" altLang="en-US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유저 랭킹 기능 </a:t>
              </a:r>
              <a:r>
                <a:rPr lang="en-US" altLang="ko-KR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(</a:t>
              </a:r>
              <a:r>
                <a:rPr lang="ko-KR" altLang="en-US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옷 보유 개수</a:t>
              </a:r>
              <a:r>
                <a:rPr lang="en-US" altLang="ko-KR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, </a:t>
              </a:r>
              <a:r>
                <a:rPr lang="ko-KR" altLang="en-US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활동</a:t>
              </a:r>
              <a:r>
                <a:rPr lang="en-US" altLang="ko-KR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, </a:t>
              </a:r>
              <a:r>
                <a:rPr lang="ko-KR" altLang="en-US" sz="1600" dirty="0" err="1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포스팅</a:t>
              </a:r>
              <a:r>
                <a:rPr lang="ko-KR" altLang="en-US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좋아요 수 등</a:t>
              </a:r>
              <a:r>
                <a:rPr lang="en-US" altLang="ko-KR" sz="1600" dirty="0" smtClean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)</a:t>
              </a:r>
              <a:endParaRPr lang="en-US" altLang="ko-KR" sz="1600" dirty="0" smtClean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5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2320</TotalTime>
  <Words>3040</Words>
  <Application>Microsoft Office PowerPoint</Application>
  <PresentationFormat>사용자 지정</PresentationFormat>
  <Paragraphs>880</Paragraphs>
  <Slides>34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shajung1999@naver.com</dc:creator>
  <cp:lastModifiedBy>Home Seong</cp:lastModifiedBy>
  <cp:revision>502</cp:revision>
  <dcterms:created xsi:type="dcterms:W3CDTF">2018-02-16T14:41:37Z</dcterms:created>
  <dcterms:modified xsi:type="dcterms:W3CDTF">2019-11-24T16:26:44Z</dcterms:modified>
</cp:coreProperties>
</file>